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8" r:id="rId2"/>
    <p:sldId id="380" r:id="rId3"/>
    <p:sldId id="390" r:id="rId4"/>
    <p:sldId id="354" r:id="rId5"/>
    <p:sldId id="381" r:id="rId6"/>
    <p:sldId id="264" r:id="rId7"/>
    <p:sldId id="384" r:id="rId8"/>
    <p:sldId id="382" r:id="rId9"/>
    <p:sldId id="383" r:id="rId10"/>
    <p:sldId id="386" r:id="rId11"/>
    <p:sldId id="385" r:id="rId12"/>
    <p:sldId id="387" r:id="rId13"/>
    <p:sldId id="388" r:id="rId14"/>
    <p:sldId id="389" r:id="rId15"/>
    <p:sldId id="391" r:id="rId16"/>
    <p:sldId id="267" r:id="rId17"/>
    <p:sldId id="392" r:id="rId18"/>
    <p:sldId id="393" r:id="rId19"/>
    <p:sldId id="394" r:id="rId20"/>
    <p:sldId id="405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3" r:id="rId29"/>
    <p:sldId id="404" r:id="rId30"/>
    <p:sldId id="356" r:id="rId31"/>
    <p:sldId id="357" r:id="rId32"/>
    <p:sldId id="358" r:id="rId33"/>
    <p:sldId id="369" r:id="rId34"/>
    <p:sldId id="359" r:id="rId35"/>
    <p:sldId id="360" r:id="rId36"/>
    <p:sldId id="361" r:id="rId37"/>
    <p:sldId id="362" r:id="rId38"/>
    <p:sldId id="328" r:id="rId39"/>
    <p:sldId id="322" r:id="rId40"/>
    <p:sldId id="378" r:id="rId41"/>
    <p:sldId id="376" r:id="rId42"/>
    <p:sldId id="377" r:id="rId43"/>
    <p:sldId id="336" r:id="rId44"/>
    <p:sldId id="337" r:id="rId45"/>
    <p:sldId id="325" r:id="rId46"/>
    <p:sldId id="326" r:id="rId47"/>
    <p:sldId id="341" r:id="rId48"/>
    <p:sldId id="327" r:id="rId49"/>
    <p:sldId id="379" r:id="rId5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FF"/>
    <a:srgbClr val="FF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40" d="100"/>
          <a:sy n="40" d="100"/>
        </p:scale>
        <p:origin x="-14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ol-server\PERSONAL\Werner\DNA-Extraction\WT%20patients%20__%2002.07.12%20Any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ol-server\PERSONAL\Werner\DNA-Extraction\WT%20patients%20__%2002.07.12%20Any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Mol-server\PERSONAL\Werner\DNA-Extraction\WT%20patients%20__%2002.07.12%20Anya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CHEK2-mutation carriers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(n = 10)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'counting for mutation &amp; WT resp'!$K$1:$O$1</c:f>
              <c:strCache>
                <c:ptCount val="5"/>
                <c:pt idx="0">
                  <c:v>CR</c:v>
                </c:pt>
                <c:pt idx="1">
                  <c:v>PR</c:v>
                </c:pt>
                <c:pt idx="2">
                  <c:v>Stable</c:v>
                </c:pt>
                <c:pt idx="3">
                  <c:v>Progress</c:v>
                </c:pt>
                <c:pt idx="4">
                  <c:v>Data Not Available</c:v>
                </c:pt>
              </c:strCache>
            </c:strRef>
          </c:cat>
          <c:val>
            <c:numRef>
              <c:f>'counting for mutation &amp; WT resp'!$K$2:$O$2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91968"/>
        <c:axId val="43282816"/>
      </c:barChart>
      <c:catAx>
        <c:axId val="4069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>
                    <a:solidFill>
                      <a:srgbClr val="000000"/>
                    </a:solidFill>
                  </a:rPr>
                  <a:t>Response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43282816"/>
        <c:crosses val="autoZero"/>
        <c:auto val="1"/>
        <c:lblAlgn val="ctr"/>
        <c:lblOffset val="100"/>
        <c:noMultiLvlLbl val="0"/>
      </c:catAx>
      <c:valAx>
        <c:axId val="43282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r>
                  <a:rPr lang="en-US" baseline="0">
                    <a:solidFill>
                      <a:srgbClr val="000000"/>
                    </a:solidFill>
                  </a:rPr>
                  <a:t>Number of responses</a:t>
                </a:r>
                <a:endParaRPr lang="ru-RU" baseline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69196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BRCA1 mutation carriers </a:t>
            </a:r>
          </a:p>
          <a:p>
            <a:pPr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(n = 18)</a:t>
            </a:r>
            <a:endParaRPr lang="en-US" baseline="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'counting for mutation &amp; WT resp'!$K$6:$O$6</c:f>
              <c:strCache>
                <c:ptCount val="5"/>
                <c:pt idx="0">
                  <c:v>CR</c:v>
                </c:pt>
                <c:pt idx="1">
                  <c:v>PR</c:v>
                </c:pt>
                <c:pt idx="2">
                  <c:v>Stable</c:v>
                </c:pt>
                <c:pt idx="3">
                  <c:v>Progress</c:v>
                </c:pt>
                <c:pt idx="4">
                  <c:v>Data Not Available</c:v>
                </c:pt>
              </c:strCache>
            </c:strRef>
          </c:cat>
          <c:val>
            <c:numRef>
              <c:f>'counting for mutation &amp; WT resp'!$K$7:$O$7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07392"/>
        <c:axId val="43309312"/>
      </c:barChart>
      <c:catAx>
        <c:axId val="4330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r>
                  <a:rPr lang="en-US" baseline="0">
                    <a:solidFill>
                      <a:srgbClr val="000000"/>
                    </a:solidFill>
                  </a:rPr>
                  <a:t>Response</a:t>
                </a:r>
                <a:endParaRPr lang="ru-RU" baseline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en-US"/>
          </a:p>
        </c:txPr>
        <c:crossAx val="43309312"/>
        <c:crosses val="autoZero"/>
        <c:auto val="1"/>
        <c:lblAlgn val="ctr"/>
        <c:lblOffset val="100"/>
        <c:noMultiLvlLbl val="0"/>
      </c:catAx>
      <c:valAx>
        <c:axId val="43309312"/>
        <c:scaling>
          <c:orientation val="minMax"/>
          <c:max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aseline="0">
                    <a:solidFill>
                      <a:schemeClr val="bg2"/>
                    </a:solidFill>
                  </a:defRPr>
                </a:pPr>
                <a:r>
                  <a:rPr lang="en-US" baseline="0">
                    <a:solidFill>
                      <a:schemeClr val="bg2"/>
                    </a:solidFill>
                  </a:rPr>
                  <a:t>Number of responses</a:t>
                </a:r>
                <a:endParaRPr lang="ru-RU" baseline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30739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Non-Carriers (n = 382)</a:t>
            </a:r>
            <a:endParaRPr lang="ru-RU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'sortiert nach Response'!$V$1:$Z$1</c:f>
              <c:strCache>
                <c:ptCount val="5"/>
                <c:pt idx="0">
                  <c:v>CR</c:v>
                </c:pt>
                <c:pt idx="1">
                  <c:v>PR</c:v>
                </c:pt>
                <c:pt idx="2">
                  <c:v>Stable</c:v>
                </c:pt>
                <c:pt idx="3">
                  <c:v>Progress</c:v>
                </c:pt>
                <c:pt idx="4">
                  <c:v>Data Not Available</c:v>
                </c:pt>
              </c:strCache>
            </c:strRef>
          </c:cat>
          <c:val>
            <c:numRef>
              <c:f>'sortiert nach Response'!$V$2:$Z$2</c:f>
              <c:numCache>
                <c:formatCode>General</c:formatCode>
                <c:ptCount val="5"/>
                <c:pt idx="0">
                  <c:v>43</c:v>
                </c:pt>
                <c:pt idx="1">
                  <c:v>246</c:v>
                </c:pt>
                <c:pt idx="2">
                  <c:v>43</c:v>
                </c:pt>
                <c:pt idx="3">
                  <c:v>14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25824"/>
        <c:axId val="44528000"/>
      </c:barChart>
      <c:catAx>
        <c:axId val="4452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 dirty="0">
                    <a:solidFill>
                      <a:srgbClr val="000000"/>
                    </a:solidFill>
                  </a:rPr>
                  <a:t>Response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0000"/>
                </a:solidFill>
              </a:defRPr>
            </a:pPr>
            <a:endParaRPr lang="en-US"/>
          </a:p>
        </c:txPr>
        <c:crossAx val="44528000"/>
        <c:crosses val="autoZero"/>
        <c:auto val="1"/>
        <c:lblAlgn val="ctr"/>
        <c:lblOffset val="100"/>
        <c:noMultiLvlLbl val="0"/>
      </c:catAx>
      <c:valAx>
        <c:axId val="44528000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>
                    <a:solidFill>
                      <a:srgbClr val="000000"/>
                    </a:solidFill>
                  </a:rPr>
                  <a:t>Number of responses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525824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4193E0-4A06-4D2E-907B-17F403F83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EC550-04AB-493A-B998-0F0B159834A8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F797-3187-406D-AD1B-D58B77343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B3357-D216-4B21-A2C6-E088BCD1119B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36C7-1837-46D5-8A6B-F53A46CB3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67ED-9261-4CDB-BBD4-51F372BC2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38BA-17D8-4E64-B273-8EFAD0C57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4308-BEB2-4A26-A159-02F2F2816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508800"/>
            <a:ext cx="8425631" cy="338064"/>
          </a:xfrm>
        </p:spPr>
        <p:txBody>
          <a:bodyPr anchor="b" anchorCtr="0"/>
          <a:lstStyle>
            <a:lvl1pPr marL="0">
              <a:spcBef>
                <a:spcPts val="0"/>
              </a:spcBef>
              <a:buFontTx/>
              <a:buNone/>
              <a:defRPr sz="1200" baseline="0"/>
            </a:lvl1pPr>
            <a:lvl5pPr>
              <a:defRPr/>
            </a:lvl5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607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6508800"/>
            <a:ext cx="8425631" cy="338064"/>
          </a:xfrm>
        </p:spPr>
        <p:txBody>
          <a:bodyPr anchor="b" anchorCtr="0"/>
          <a:lstStyle>
            <a:lvl1pPr marL="0">
              <a:spcBef>
                <a:spcPts val="0"/>
              </a:spcBef>
              <a:buFontTx/>
              <a:buNone/>
              <a:defRPr sz="1200" baseline="0"/>
            </a:lvl1pPr>
            <a:lvl5pPr>
              <a:defRPr/>
            </a:lvl5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532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81FB-027A-4343-9728-160C29F40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62AF-616E-4B59-BE3A-406556323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FD3A-8653-4729-89C8-49589A55C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06ED6-DECB-4ECF-B70D-EC0E0814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3CC1-8582-4054-96C7-598CE76BB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980D-6452-4CD0-B9E7-E0C595FE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3E38-A7BD-4704-97C6-5F6C127A5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26AC-3904-40BF-B2DB-DED2B4E7F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7D3C4F6-A5E7-4640-8890-A0A411796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Наследственные опухолевые синдромы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066800" y="3505200"/>
            <a:ext cx="68580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Е.Н. Имянитов</a:t>
            </a: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НИИ онкологии им. Н.Н. Петрова</a:t>
            </a:r>
          </a:p>
          <a:p>
            <a:pPr algn="ctr">
              <a:lnSpc>
                <a:spcPct val="80000"/>
              </a:lnSpc>
            </a:pPr>
            <a:r>
              <a:rPr lang="ru-RU" b="1" dirty="0" err="1" smtClean="0">
                <a:solidFill>
                  <a:schemeClr val="bg1"/>
                </a:solidFill>
              </a:rPr>
              <a:t>С</a:t>
            </a:r>
            <a:r>
              <a:rPr lang="ru-RU" b="1" dirty="0" err="1">
                <a:solidFill>
                  <a:schemeClr val="bg1"/>
                </a:solidFill>
              </a:rPr>
              <a:t>.-</a:t>
            </a:r>
            <a:r>
              <a:rPr lang="ru-RU" b="1" dirty="0" err="1" smtClean="0">
                <a:solidFill>
                  <a:schemeClr val="bg1"/>
                </a:solidFill>
              </a:rPr>
              <a:t>Петербургский</a:t>
            </a:r>
            <a:r>
              <a:rPr lang="ru-RU" b="1" dirty="0" smtClean="0">
                <a:solidFill>
                  <a:schemeClr val="bg1"/>
                </a:solidFill>
              </a:rPr>
              <a:t> государственный педиатрический медицинский университет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Северо-Западный государственный медицинский университет им. И.И. Мечникова</a:t>
            </a:r>
          </a:p>
          <a:p>
            <a:pPr algn="ctr">
              <a:lnSpc>
                <a:spcPct val="80000"/>
              </a:lnSpc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С.-Петербург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09600"/>
            <a:ext cx="9142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ru-RU" sz="4000" b="1">
                <a:solidFill>
                  <a:srgbClr val="FFFF00"/>
                </a:solidFill>
              </a:rPr>
              <a:t>НАСЛЕДСТВЕННЫЕ </a:t>
            </a:r>
          </a:p>
          <a:p>
            <a:pPr algn="ctr" eaLnBrk="0" hangingPunct="0"/>
            <a:r>
              <a:rPr lang="ru-RU" sz="4000" b="1">
                <a:solidFill>
                  <a:srgbClr val="FFFF00"/>
                </a:solidFill>
              </a:rPr>
              <a:t>ОПУХОЛЕВЫЕ СИНДРОМЫ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2622550"/>
            <a:ext cx="7931150" cy="232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2700" b="1" u="sng" dirty="0">
                <a:solidFill>
                  <a:schemeClr val="bg1"/>
                </a:solidFill>
              </a:rPr>
              <a:t>ПАЦИЕНТЫ:</a:t>
            </a:r>
            <a:r>
              <a:rPr lang="ru-RU" sz="2700" b="1" dirty="0">
                <a:solidFill>
                  <a:schemeClr val="bg1"/>
                </a:solidFill>
              </a:rPr>
              <a:t>  РИСК ВТОРОЙ ОПУХОЛИ, </a:t>
            </a:r>
          </a:p>
          <a:p>
            <a:pPr eaLnBrk="0" hangingPunct="0"/>
            <a:r>
              <a:rPr lang="ru-RU" sz="2700" b="1" dirty="0">
                <a:solidFill>
                  <a:schemeClr val="bg1"/>
                </a:solidFill>
              </a:rPr>
              <a:t>  МОДИФИКАЦИЯ СХЕМЫ ЛЕЧЕНИЯ</a:t>
            </a:r>
          </a:p>
          <a:p>
            <a:pPr eaLnBrk="0" hangingPunct="0">
              <a:buFontTx/>
              <a:buChar char="-"/>
            </a:pPr>
            <a:endParaRPr lang="ru-RU" sz="3200" b="1" dirty="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 dirty="0">
                <a:solidFill>
                  <a:srgbClr val="66FF99"/>
                </a:solidFill>
              </a:rPr>
              <a:t> </a:t>
            </a:r>
            <a:r>
              <a:rPr lang="ru-RU" sz="2700" b="1" u="sng" dirty="0">
                <a:solidFill>
                  <a:srgbClr val="66FF99"/>
                </a:solidFill>
              </a:rPr>
              <a:t>ЗДОРОВЫЕ РОДСТВЕННИКИ ПАЦИЕНТОВ:</a:t>
            </a:r>
            <a:r>
              <a:rPr lang="ru-RU" sz="2700" b="1" dirty="0">
                <a:solidFill>
                  <a:srgbClr val="66FF99"/>
                </a:solidFill>
              </a:rPr>
              <a:t> </a:t>
            </a:r>
          </a:p>
          <a:p>
            <a:pPr eaLnBrk="0" hangingPunct="0"/>
            <a:r>
              <a:rPr lang="ru-RU" sz="2700" b="1" dirty="0">
                <a:solidFill>
                  <a:srgbClr val="66FF99"/>
                </a:solidFill>
              </a:rPr>
              <a:t>  РИСК ОНКОЛОГИЧЕСКОГО ЗАБОЛЕВАНИЯ </a:t>
            </a:r>
          </a:p>
        </p:txBody>
      </p:sp>
    </p:spTree>
    <p:extLst>
      <p:ext uri="{BB962C8B-B14F-4D97-AF65-F5344CB8AC3E}">
        <p14:creationId xmlns:p14="http://schemas.microsoft.com/office/powerpoint/2010/main" val="2037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99"/>
                </a:solidFill>
              </a:rPr>
              <a:t>Риск у носителей мутаций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6324600" cy="3352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80-90% для большинства генов, открытых в ходе анализа «раковых семей»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50-70% при популяционном </a:t>
            </a:r>
            <a:r>
              <a:rPr lang="ru-RU" sz="2400" dirty="0" smtClean="0">
                <a:solidFill>
                  <a:schemeClr val="bg1"/>
                </a:solidFill>
              </a:rPr>
              <a:t>анализе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Роль (генетических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sz="2400" dirty="0" smtClean="0">
                <a:solidFill>
                  <a:schemeClr val="bg1"/>
                </a:solidFill>
              </a:rPr>
              <a:t> модификаторов</a:t>
            </a:r>
          </a:p>
          <a:p>
            <a:endParaRPr lang="en-US" dirty="0"/>
          </a:p>
        </p:txBody>
      </p:sp>
      <p:pic>
        <p:nvPicPr>
          <p:cNvPr id="4" name="Picture 2" descr="C:\EI_files\Мои документы\21015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7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200" i="1" dirty="0" smtClean="0">
                <a:solidFill>
                  <a:srgbClr val="00FF99"/>
                </a:solidFill>
                <a:effectLst/>
              </a:rPr>
              <a:t>GPRC5A</a:t>
            </a:r>
            <a:r>
              <a:rPr lang="en-US" sz="3200" dirty="0" smtClean="0">
                <a:solidFill>
                  <a:srgbClr val="00FF99"/>
                </a:solidFill>
                <a:effectLst/>
              </a:rPr>
              <a:t> </a:t>
            </a:r>
            <a:r>
              <a:rPr lang="en-US" sz="3200" i="1" dirty="0" smtClean="0">
                <a:solidFill>
                  <a:srgbClr val="00FF99"/>
                </a:solidFill>
                <a:effectLst/>
              </a:rPr>
              <a:t>c.183delG </a:t>
            </a:r>
            <a:r>
              <a:rPr lang="en-US" sz="3200" dirty="0" smtClean="0">
                <a:solidFill>
                  <a:srgbClr val="00FF99"/>
                </a:solidFill>
                <a:effectLst/>
              </a:rPr>
              <a:t>[p.Arg61fs]</a:t>
            </a:r>
            <a:r>
              <a:rPr lang="en-US" sz="3200" dirty="0" smtClean="0">
                <a:solidFill>
                  <a:srgbClr val="00FF99"/>
                </a:solidFill>
              </a:rPr>
              <a:t>: </a:t>
            </a:r>
            <a:r>
              <a:rPr lang="ru-RU" sz="3200" dirty="0" smtClean="0">
                <a:solidFill>
                  <a:srgbClr val="00FF99"/>
                </a:solidFill>
              </a:rPr>
              <a:t>модификатор пенетрантности </a:t>
            </a:r>
            <a:r>
              <a:rPr lang="en-US" sz="3200" dirty="0" smtClean="0">
                <a:solidFill>
                  <a:srgbClr val="00FF99"/>
                </a:solidFill>
              </a:rPr>
              <a:t>BRCA1</a:t>
            </a:r>
            <a:r>
              <a:rPr lang="en-US" sz="3200" dirty="0" smtClean="0">
                <a:solidFill>
                  <a:srgbClr val="00FF99"/>
                </a:solidFill>
                <a:effectLst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  <a:effectLst/>
              </a:rPr>
              <a:t>GPRC5A: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orphan G protein-coupled receptor</a:t>
            </a:r>
            <a:endParaRPr lang="ru-RU" sz="24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79834-5C5D-4077-93C6-97A95BD279D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2933700"/>
            <a:ext cx="89550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6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889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Координированная экспрессия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effectLst/>
              </a:rPr>
              <a:t>GPRC5A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и</a:t>
            </a:r>
            <a:r>
              <a:rPr lang="en-US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effectLst/>
              </a:rPr>
              <a:t>BRCA1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7A26E-06B3-49F0-BBEC-CCE451A01D2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2476500"/>
            <a:ext cx="890746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4BE5-AFA8-4D8D-8F3A-AED7688229D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3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09600"/>
            <a:ext cx="9142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ru-RU" sz="4000" b="1" dirty="0">
                <a:solidFill>
                  <a:srgbClr val="FFFF00"/>
                </a:solidFill>
              </a:rPr>
              <a:t>НАСЛЕДСТВЕННЫЕ </a:t>
            </a:r>
          </a:p>
          <a:p>
            <a:pPr algn="ctr" eaLnBrk="0" hangingPunct="0"/>
            <a:r>
              <a:rPr lang="ru-RU" sz="4000" b="1" dirty="0">
                <a:solidFill>
                  <a:srgbClr val="FFFF00"/>
                </a:solidFill>
              </a:rPr>
              <a:t>ОПУХОЛЕВЫЕ СИНДРОМЫ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2622550"/>
            <a:ext cx="7931150" cy="232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3200" b="1" dirty="0">
                <a:solidFill>
                  <a:srgbClr val="66FF99"/>
                </a:solidFill>
              </a:rPr>
              <a:t> </a:t>
            </a:r>
            <a:r>
              <a:rPr lang="ru-RU" sz="2700" b="1" u="sng" dirty="0">
                <a:solidFill>
                  <a:srgbClr val="66FF99"/>
                </a:solidFill>
              </a:rPr>
              <a:t>ПАЦИЕНТЫ:</a:t>
            </a:r>
            <a:r>
              <a:rPr lang="ru-RU" sz="2700" b="1" dirty="0">
                <a:solidFill>
                  <a:srgbClr val="66FF99"/>
                </a:solidFill>
              </a:rPr>
              <a:t>  РИСК ВТОРОЙ ОПУХОЛИ, </a:t>
            </a:r>
          </a:p>
          <a:p>
            <a:pPr eaLnBrk="0" hangingPunct="0"/>
            <a:r>
              <a:rPr lang="ru-RU" sz="2700" b="1" dirty="0">
                <a:solidFill>
                  <a:srgbClr val="66FF99"/>
                </a:solidFill>
              </a:rPr>
              <a:t>  </a:t>
            </a:r>
            <a:r>
              <a:rPr lang="ru-RU" sz="2700" b="1" u="sng" dirty="0">
                <a:solidFill>
                  <a:srgbClr val="66FF99"/>
                </a:solidFill>
              </a:rPr>
              <a:t>МОДИФИКАЦИЯ СХЕМЫ ЛЕЧЕНИЯ</a:t>
            </a:r>
          </a:p>
          <a:p>
            <a:pPr eaLnBrk="0" hangingPunct="0">
              <a:buFontTx/>
              <a:buChar char="-"/>
            </a:pPr>
            <a:endParaRPr lang="ru-RU" sz="3200" b="1" dirty="0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 dirty="0">
                <a:solidFill>
                  <a:schemeClr val="bg1"/>
                </a:solidFill>
              </a:rPr>
              <a:t> </a:t>
            </a:r>
            <a:r>
              <a:rPr lang="ru-RU" sz="2700" b="1" u="sng" dirty="0">
                <a:solidFill>
                  <a:schemeClr val="bg1"/>
                </a:solidFill>
              </a:rPr>
              <a:t>ЗДОРОВЫЕ РОДСТВЕННИКИ ПАЦИЕНТОВ:</a:t>
            </a:r>
            <a:r>
              <a:rPr lang="ru-RU" sz="2700" b="1" dirty="0">
                <a:solidFill>
                  <a:schemeClr val="bg1"/>
                </a:solidFill>
              </a:rPr>
              <a:t> </a:t>
            </a:r>
          </a:p>
          <a:p>
            <a:pPr eaLnBrk="0" hangingPunct="0"/>
            <a:r>
              <a:rPr lang="ru-RU" sz="2700" b="1" dirty="0">
                <a:solidFill>
                  <a:schemeClr val="bg1"/>
                </a:solidFill>
              </a:rPr>
              <a:t>  РИСК ОНКОЛОГИЧЕСКОГО ЗАБОЛЕВАНИЯ </a:t>
            </a:r>
          </a:p>
        </p:txBody>
      </p:sp>
    </p:spTree>
    <p:extLst>
      <p:ext uri="{BB962C8B-B14F-4D97-AF65-F5344CB8AC3E}">
        <p14:creationId xmlns:p14="http://schemas.microsoft.com/office/powerpoint/2010/main" val="29956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09600"/>
            <a:ext cx="9142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ru-RU" sz="4000" b="1">
                <a:solidFill>
                  <a:srgbClr val="FFFF00"/>
                </a:solidFill>
              </a:rPr>
              <a:t>НАСЛЕДСТВЕННЫЙ </a:t>
            </a:r>
          </a:p>
          <a:p>
            <a:pPr algn="ctr" eaLnBrk="0" hangingPunct="0"/>
            <a:r>
              <a:rPr lang="ru-RU" sz="4000" b="1">
                <a:solidFill>
                  <a:srgbClr val="FFFF00"/>
                </a:solidFill>
              </a:rPr>
              <a:t>РМЖ </a:t>
            </a:r>
            <a:r>
              <a:rPr lang="en-US" sz="4000" b="1">
                <a:solidFill>
                  <a:srgbClr val="FFFF00"/>
                </a:solidFill>
              </a:rPr>
              <a:t>/</a:t>
            </a:r>
            <a:r>
              <a:rPr lang="ru-RU" sz="4000" b="1">
                <a:solidFill>
                  <a:srgbClr val="FFFF00"/>
                </a:solidFill>
              </a:rPr>
              <a:t> РЯ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9053513" cy="3816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3200" b="1">
                <a:solidFill>
                  <a:srgbClr val="66FF99"/>
                </a:solidFill>
              </a:rPr>
              <a:t> </a:t>
            </a:r>
            <a:r>
              <a:rPr lang="ru-RU" sz="2700" b="1" u="sng">
                <a:solidFill>
                  <a:srgbClr val="66FF99"/>
                </a:solidFill>
              </a:rPr>
              <a:t>5-10% ВСЕХ ПАЦИЕНТОК</a:t>
            </a:r>
            <a:r>
              <a:rPr lang="en-US" sz="2700" b="1" u="sng">
                <a:solidFill>
                  <a:srgbClr val="66FF99"/>
                </a:solidFill>
              </a:rPr>
              <a:t> </a:t>
            </a:r>
            <a:r>
              <a:rPr lang="ru-RU" sz="2700" b="1" u="sng">
                <a:solidFill>
                  <a:srgbClr val="66FF99"/>
                </a:solidFill>
              </a:rPr>
              <a:t>с РМЖ, 10-15% </a:t>
            </a:r>
          </a:p>
          <a:p>
            <a:pPr eaLnBrk="0" hangingPunct="0"/>
            <a:r>
              <a:rPr lang="ru-RU" sz="2700" b="1">
                <a:solidFill>
                  <a:srgbClr val="66FF99"/>
                </a:solidFill>
              </a:rPr>
              <a:t>   </a:t>
            </a:r>
            <a:r>
              <a:rPr lang="ru-RU" sz="2700" b="1" u="sng">
                <a:solidFill>
                  <a:srgbClr val="66FF99"/>
                </a:solidFill>
              </a:rPr>
              <a:t>ПАЦИЕНТОК с РЯ</a:t>
            </a:r>
          </a:p>
          <a:p>
            <a:pPr eaLnBrk="0" hangingPunct="0"/>
            <a:endParaRPr lang="ru-RU" sz="2400" b="1" u="sng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>
                <a:solidFill>
                  <a:schemeClr val="bg1"/>
                </a:solidFill>
              </a:rPr>
              <a:t> Гены </a:t>
            </a:r>
            <a:r>
              <a:rPr lang="en-US" sz="2700" b="1">
                <a:solidFill>
                  <a:schemeClr val="bg1"/>
                </a:solidFill>
              </a:rPr>
              <a:t>BRCA1, BRCA2</a:t>
            </a:r>
            <a:r>
              <a:rPr lang="ru-RU" sz="2700" b="1">
                <a:solidFill>
                  <a:schemeClr val="bg1"/>
                </a:solidFill>
              </a:rPr>
              <a:t>: пенетрантность </a:t>
            </a:r>
            <a:r>
              <a:rPr lang="en-US" sz="2700" b="1">
                <a:solidFill>
                  <a:schemeClr val="bg1"/>
                </a:solidFill>
              </a:rPr>
              <a:t>&gt; </a:t>
            </a:r>
            <a:r>
              <a:rPr lang="ru-RU" sz="2700" b="1">
                <a:solidFill>
                  <a:schemeClr val="bg1"/>
                </a:solidFill>
              </a:rPr>
              <a:t>85%</a:t>
            </a:r>
          </a:p>
          <a:p>
            <a:pPr eaLnBrk="0" hangingPunct="0"/>
            <a:r>
              <a:rPr lang="ru-RU" sz="2700" b="1">
                <a:solidFill>
                  <a:schemeClr val="bg1"/>
                </a:solidFill>
              </a:rPr>
              <a:t>  (фатальные!)</a:t>
            </a:r>
          </a:p>
          <a:p>
            <a:pPr eaLnBrk="0" hangingPunct="0">
              <a:buFontTx/>
              <a:buChar char="-"/>
            </a:pPr>
            <a:endParaRPr lang="ru-RU" sz="2400" b="1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>
                <a:solidFill>
                  <a:schemeClr val="bg1"/>
                </a:solidFill>
              </a:rPr>
              <a:t> Некоторые другие (новые) гены; все – репарация </a:t>
            </a:r>
          </a:p>
          <a:p>
            <a:pPr eaLnBrk="0" hangingPunct="0"/>
            <a:r>
              <a:rPr lang="ru-RU" sz="2700" b="1">
                <a:solidFill>
                  <a:schemeClr val="bg1"/>
                </a:solidFill>
              </a:rPr>
              <a:t>  (двунитевых повреждений) ДНК</a:t>
            </a:r>
            <a:r>
              <a:rPr lang="en-US" sz="2700" b="1">
                <a:solidFill>
                  <a:schemeClr val="bg1"/>
                </a:solidFill>
              </a:rPr>
              <a:t> </a:t>
            </a:r>
            <a:endParaRPr lang="ru-RU" sz="2700" b="1">
              <a:solidFill>
                <a:schemeClr val="bg1"/>
              </a:solidFill>
            </a:endParaRPr>
          </a:p>
          <a:p>
            <a:pPr eaLnBrk="0" hangingPunct="0"/>
            <a:endParaRPr lang="ru-RU" sz="27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BRCA1-</a:t>
            </a:r>
            <a:r>
              <a:rPr lang="ru-RU" sz="4000" smtClean="0">
                <a:solidFill>
                  <a:srgbClr val="FFFF00"/>
                </a:solidFill>
              </a:rPr>
              <a:t>ассоциированные опухоли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 организме: инактивация одного аллеля </a:t>
            </a:r>
            <a:r>
              <a:rPr lang="en-US" sz="2800" smtClean="0">
                <a:solidFill>
                  <a:schemeClr val="bg1"/>
                </a:solidFill>
              </a:rPr>
              <a:t>BRCA1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В опухоли: инактивация обоих аллелей </a:t>
            </a:r>
            <a:r>
              <a:rPr lang="en-US" sz="2800" smtClean="0">
                <a:solidFill>
                  <a:schemeClr val="bg1"/>
                </a:solidFill>
              </a:rPr>
              <a:t>BRCA1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Чувствительность к препаратам платины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Резистентность к «золотому стандарту» лечения РМЖ – таксанам</a:t>
            </a:r>
          </a:p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PARP</a:t>
            </a:r>
            <a:r>
              <a:rPr lang="ru-RU" sz="2800" smtClean="0">
                <a:solidFill>
                  <a:schemeClr val="bg1"/>
                </a:solidFill>
              </a:rPr>
              <a:t>-ингибиторы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54538"/>
            <a:ext cx="18859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8602117" flipH="1">
            <a:off x="5816600" y="6376988"/>
            <a:ext cx="750888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1447800"/>
            <a:ext cx="34766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BRCA1+ </a:t>
            </a:r>
            <a:r>
              <a:rPr lang="ru-RU" sz="2800" b="1" dirty="0" err="1" smtClean="0">
                <a:solidFill>
                  <a:srgbClr val="FFFF00"/>
                </a:solidFill>
              </a:rPr>
              <a:t>АТ-резистентный</a:t>
            </a:r>
            <a:r>
              <a:rPr lang="ru-RU" sz="2800" b="1" dirty="0" smtClean="0">
                <a:solidFill>
                  <a:srgbClr val="FFFF00"/>
                </a:solidFill>
              </a:rPr>
              <a:t> РМЖ: уникальная чувствительность к цисплатину!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8790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Moiseyenko et al., 2010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8AB8-AEAF-4CB8-A9EB-C50AF37685B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43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88392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11163" y="5638800"/>
            <a:ext cx="75136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Рак желудка является частью </a:t>
            </a:r>
            <a:r>
              <a:rPr lang="en-US" dirty="0">
                <a:solidFill>
                  <a:schemeClr val="bg1"/>
                </a:solidFill>
              </a:rPr>
              <a:t>BRCA1-</a:t>
            </a:r>
            <a:r>
              <a:rPr lang="ru-RU" dirty="0">
                <a:solidFill>
                  <a:schemeClr val="bg1"/>
                </a:solidFill>
              </a:rPr>
              <a:t>ассоциированного синдрома</a:t>
            </a:r>
          </a:p>
          <a:p>
            <a:endParaRPr lang="ru-RU" sz="7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Врождённая или соматическая утрата </a:t>
            </a:r>
            <a:r>
              <a:rPr lang="en-US" dirty="0">
                <a:solidFill>
                  <a:schemeClr val="bg1"/>
                </a:solidFill>
              </a:rPr>
              <a:t>BRCA1 </a:t>
            </a:r>
            <a:r>
              <a:rPr lang="ru-RU" dirty="0">
                <a:solidFill>
                  <a:schemeClr val="bg1"/>
                </a:solidFill>
              </a:rPr>
              <a:t>ассоциирована с </a:t>
            </a:r>
          </a:p>
          <a:p>
            <a:r>
              <a:rPr lang="ru-RU" dirty="0">
                <a:solidFill>
                  <a:schemeClr val="bg1"/>
                </a:solidFill>
              </a:rPr>
              <a:t>  чувствительностью к препаратам платины</a:t>
            </a:r>
          </a:p>
        </p:txBody>
      </p:sp>
    </p:spTree>
    <p:extLst>
      <p:ext uri="{BB962C8B-B14F-4D97-AF65-F5344CB8AC3E}">
        <p14:creationId xmlns:p14="http://schemas.microsoft.com/office/powerpoint/2010/main" val="15025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99"/>
                </a:solidFill>
              </a:rPr>
              <a:t>Наследственные опухолевые синдромы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Около 30 разновидностей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Фенокопии (один и тот же синдром может вызываться разными генами)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FF99"/>
                </a:solidFill>
              </a:rPr>
              <a:t>Риск у родственников</a:t>
            </a:r>
            <a:endParaRPr lang="en-US" b="1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11313" y="419100"/>
          <a:ext cx="5922962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3" imgW="5922603" imgH="6020085" progId="CorelDRAW.Graphic.12">
                  <p:embed/>
                </p:oleObj>
              </mc:Choice>
              <mc:Fallback>
                <p:oleObj name="CorelDRAW" r:id="rId3" imgW="5922603" imgH="602008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419100"/>
                        <a:ext cx="5922962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868363"/>
            <a:ext cx="52212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66FF99"/>
                </a:solidFill>
              </a:rPr>
              <a:t>Риск у родственников</a:t>
            </a:r>
            <a:endParaRPr lang="en-US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1063625"/>
          </a:xfrm>
        </p:spPr>
        <p:txBody>
          <a:bodyPr/>
          <a:lstStyle/>
          <a:p>
            <a:pPr eaLnBrk="1" hangingPunct="1"/>
            <a:r>
              <a:rPr lang="ru-RU" altLang="en-US" sz="3600" b="1" dirty="0" smtClean="0">
                <a:solidFill>
                  <a:srgbClr val="FFFF00"/>
                </a:solidFill>
              </a:rPr>
              <a:t>Этнические аспекты: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BRCA1 </a:t>
            </a:r>
            <a:r>
              <a:rPr lang="en-US" altLang="en-US" sz="3600" b="1" i="1" dirty="0" smtClean="0">
                <a:solidFill>
                  <a:srgbClr val="FFFF00"/>
                </a:solidFill>
              </a:rPr>
              <a:t>5382</a:t>
            </a:r>
            <a:r>
              <a:rPr lang="en-US" altLang="en-US" sz="3200" b="1" i="1" dirty="0" smtClean="0">
                <a:solidFill>
                  <a:srgbClr val="FFFF00"/>
                </a:solidFill>
              </a:rPr>
              <a:t>insC</a:t>
            </a:r>
            <a:endParaRPr lang="ru-RU" altLang="en-US" sz="3200" b="1" i="1" dirty="0" smtClean="0">
              <a:solidFill>
                <a:srgbClr val="FFFF00"/>
              </a:solidFill>
            </a:endParaRPr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C37706-8336-4AC9-BE13-B48E5864A6D4}" type="slidenum">
              <a:rPr lang="ru-RU" altLang="en-US" smtClean="0"/>
              <a:pPr eaLnBrk="1" hangingPunct="1"/>
              <a:t>23</a:t>
            </a:fld>
            <a:endParaRPr lang="ru-RU" altLang="en-US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33963" y="1676400"/>
            <a:ext cx="36528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FF99"/>
                </a:solidFill>
              </a:rPr>
              <a:t>~</a:t>
            </a:r>
            <a:r>
              <a:rPr lang="ru-RU" altLang="en-US" sz="2400" b="1">
                <a:solidFill>
                  <a:srgbClr val="00FF99"/>
                </a:solidFill>
              </a:rPr>
              <a:t>0.1% в популяции</a:t>
            </a:r>
          </a:p>
          <a:p>
            <a:pPr eaLnBrk="1" hangingPunct="1"/>
            <a:r>
              <a:rPr lang="ru-RU" altLang="en-US" sz="2400" b="1">
                <a:solidFill>
                  <a:srgbClr val="00FF99"/>
                </a:solidFill>
              </a:rPr>
              <a:t>3.7% у больных РМЖ</a:t>
            </a:r>
          </a:p>
          <a:p>
            <a:pPr eaLnBrk="1" hangingPunct="1"/>
            <a:r>
              <a:rPr lang="ru-RU" altLang="en-US" sz="2400" b="1">
                <a:solidFill>
                  <a:srgbClr val="00FF99"/>
                </a:solidFill>
              </a:rPr>
              <a:t>10% у больных РМЖ </a:t>
            </a:r>
          </a:p>
          <a:p>
            <a:pPr eaLnBrk="1" hangingPunct="1"/>
            <a:r>
              <a:rPr lang="ru-RU" altLang="en-US" sz="2400" b="1">
                <a:solidFill>
                  <a:srgbClr val="00FF99"/>
                </a:solidFill>
              </a:rPr>
              <a:t>        «высокого риска»</a:t>
            </a:r>
            <a:endParaRPr lang="en-US" altLang="en-US" sz="2400" b="1">
              <a:solidFill>
                <a:srgbClr val="00FF99"/>
              </a:solidFill>
            </a:endParaRPr>
          </a:p>
          <a:p>
            <a:pPr eaLnBrk="1" hangingPunct="1"/>
            <a:r>
              <a:rPr lang="ru-RU" altLang="en-US" sz="2400" b="1">
                <a:solidFill>
                  <a:srgbClr val="00FF99"/>
                </a:solidFill>
              </a:rPr>
              <a:t>10-</a:t>
            </a:r>
            <a:r>
              <a:rPr lang="en-US" altLang="en-US" sz="2400" b="1">
                <a:solidFill>
                  <a:srgbClr val="00FF99"/>
                </a:solidFill>
              </a:rPr>
              <a:t>15% </a:t>
            </a:r>
            <a:r>
              <a:rPr lang="ru-RU" altLang="en-US" sz="2400" b="1">
                <a:solidFill>
                  <a:srgbClr val="00FF99"/>
                </a:solidFill>
              </a:rPr>
              <a:t>у больных РЯ</a:t>
            </a:r>
            <a:r>
              <a:rPr lang="en-US" altLang="en-US" b="1">
                <a:solidFill>
                  <a:srgbClr val="00FF99"/>
                </a:solidFill>
              </a:rPr>
              <a:t> </a:t>
            </a:r>
            <a:endParaRPr lang="ru-RU" altLang="en-US" b="1">
              <a:solidFill>
                <a:srgbClr val="00FF99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400843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1800"/>
            <a:ext cx="4419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81513"/>
            <a:ext cx="473551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smtClean="0">
                <a:solidFill>
                  <a:srgbClr val="FFFF00"/>
                </a:solidFill>
              </a:rPr>
              <a:t>BRCA1 5382insC</a:t>
            </a:r>
            <a:endParaRPr lang="ru-RU" altLang="en-US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mtClean="0">
                <a:solidFill>
                  <a:schemeClr val="bg1"/>
                </a:solidFill>
              </a:rPr>
              <a:t>70-80% мутаций </a:t>
            </a:r>
            <a:r>
              <a:rPr lang="en-US" altLang="en-US" smtClean="0">
                <a:solidFill>
                  <a:schemeClr val="bg1"/>
                </a:solidFill>
              </a:rPr>
              <a:t>BRCA1</a:t>
            </a:r>
          </a:p>
          <a:p>
            <a:r>
              <a:rPr lang="ru-RU" altLang="en-US" smtClean="0">
                <a:solidFill>
                  <a:schemeClr val="bg1"/>
                </a:solidFill>
              </a:rPr>
              <a:t>Только у славян</a:t>
            </a:r>
          </a:p>
          <a:p>
            <a:r>
              <a:rPr lang="ru-RU" altLang="en-US" smtClean="0">
                <a:solidFill>
                  <a:schemeClr val="bg1"/>
                </a:solidFill>
              </a:rPr>
              <a:t>Выполнение полного </a:t>
            </a:r>
            <a:r>
              <a:rPr lang="en-US" altLang="en-US" smtClean="0">
                <a:solidFill>
                  <a:schemeClr val="bg1"/>
                </a:solidFill>
              </a:rPr>
              <a:t>BRCA1/BRCA2-</a:t>
            </a:r>
            <a:r>
              <a:rPr lang="ru-RU" altLang="en-US" smtClean="0">
                <a:solidFill>
                  <a:schemeClr val="bg1"/>
                </a:solidFill>
              </a:rPr>
              <a:t>теста увеличивает стоимость анализа в 10-40 раз!</a:t>
            </a:r>
          </a:p>
        </p:txBody>
      </p:sp>
    </p:spTree>
    <p:extLst>
      <p:ext uri="{BB962C8B-B14F-4D97-AF65-F5344CB8AC3E}">
        <p14:creationId xmlns:p14="http://schemas.microsoft.com/office/powerpoint/2010/main" val="38636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altLang="en-US" smtClean="0">
                <a:solidFill>
                  <a:srgbClr val="66FF99"/>
                </a:solidFill>
              </a:rPr>
              <a:t>1 мутация </a:t>
            </a:r>
            <a:r>
              <a:rPr lang="en-US" altLang="en-US" smtClean="0">
                <a:solidFill>
                  <a:srgbClr val="66FF99"/>
                </a:solidFill>
              </a:rPr>
              <a:t>vs. </a:t>
            </a:r>
            <a:r>
              <a:rPr lang="ru-RU" altLang="en-US" smtClean="0">
                <a:solidFill>
                  <a:srgbClr val="66FF99"/>
                </a:solidFill>
              </a:rPr>
              <a:t>полный </a:t>
            </a:r>
            <a:r>
              <a:rPr lang="en-US" altLang="en-US" smtClean="0">
                <a:solidFill>
                  <a:srgbClr val="66FF99"/>
                </a:solidFill>
              </a:rPr>
              <a:t>BRCA1/BRCA2 </a:t>
            </a:r>
            <a:r>
              <a:rPr lang="ru-RU" altLang="en-US" smtClean="0">
                <a:solidFill>
                  <a:srgbClr val="66FF99"/>
                </a:solidFill>
              </a:rPr>
              <a:t>тест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r>
              <a:rPr lang="ru-RU" altLang="en-US" smtClean="0">
                <a:solidFill>
                  <a:schemeClr val="bg1"/>
                </a:solidFill>
              </a:rPr>
              <a:t>Количество признаков наследственного рака</a:t>
            </a:r>
          </a:p>
          <a:p>
            <a:r>
              <a:rPr lang="ru-RU" altLang="en-US" smtClean="0">
                <a:solidFill>
                  <a:schemeClr val="bg1"/>
                </a:solidFill>
              </a:rPr>
              <a:t>Национальность</a:t>
            </a:r>
          </a:p>
          <a:p>
            <a:r>
              <a:rPr lang="ru-RU" altLang="en-US" smtClean="0">
                <a:solidFill>
                  <a:schemeClr val="bg1"/>
                </a:solidFill>
              </a:rPr>
              <a:t>Клиническая 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13492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FF99"/>
                </a:solidFill>
              </a:rPr>
              <a:t>Этические аспекты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Проблема преувеличена…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Риск ущемления прав носителей мутаций?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Кто может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ru-RU" dirty="0" smtClean="0">
                <a:solidFill>
                  <a:schemeClr val="bg1"/>
                </a:solidFill>
              </a:rPr>
              <a:t>должен информировать родственников?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Необратимость профилактических операций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effectLst/>
              </a:rPr>
              <a:t>Массивное параллельное секвенирование (</a:t>
            </a:r>
            <a:r>
              <a:rPr lang="en-US" dirty="0" smtClean="0">
                <a:solidFill>
                  <a:schemeClr val="bg1"/>
                </a:solidFill>
                <a:effectLst/>
              </a:rPr>
              <a:t>massive parallel sequencing)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effectLst/>
              </a:rPr>
              <a:t>Секвенирование нового поколения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(next generation sequencing, NGS)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effectLst/>
              </a:rPr>
              <a:t>Глубокое секвенирование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(deep sequencing)</a:t>
            </a:r>
            <a:endParaRPr lang="ru-RU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3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4"/>
          <p:cNvSpPr>
            <a:spLocks noGrp="1"/>
          </p:cNvSpPr>
          <p:nvPr>
            <p:ph type="title"/>
          </p:nvPr>
        </p:nvSpPr>
        <p:spPr>
          <a:xfrm>
            <a:off x="533400" y="-73025"/>
            <a:ext cx="8229600" cy="1139825"/>
          </a:xfrm>
        </p:spPr>
        <p:txBody>
          <a:bodyPr/>
          <a:lstStyle/>
          <a:p>
            <a:r>
              <a:rPr lang="ru-RU" sz="3600" dirty="0" smtClean="0">
                <a:solidFill>
                  <a:srgbClr val="00FFCC"/>
                </a:solidFill>
                <a:effectLst/>
              </a:rPr>
              <a:t>Секвенирование нового поколения</a:t>
            </a:r>
            <a:r>
              <a:rPr lang="en-US" sz="3600" dirty="0" smtClean="0">
                <a:solidFill>
                  <a:srgbClr val="00FFCC"/>
                </a:solidFill>
                <a:effectLst/>
              </a:rPr>
              <a:t> </a:t>
            </a:r>
            <a:endParaRPr lang="en-GB" sz="3600" dirty="0" smtClean="0">
              <a:solidFill>
                <a:srgbClr val="00FFCC"/>
              </a:solidFill>
              <a:effectLst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52413" y="6508750"/>
            <a:ext cx="8424862" cy="338138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Yoshida K, et al. </a:t>
            </a:r>
            <a:r>
              <a:rPr lang="en-GB" dirty="0" err="1" smtClean="0"/>
              <a:t>Jpn</a:t>
            </a:r>
            <a:r>
              <a:rPr lang="en-GB" dirty="0" smtClean="0"/>
              <a:t> J </a:t>
            </a:r>
            <a:r>
              <a:rPr lang="en-GB" dirty="0" err="1" smtClean="0"/>
              <a:t>Clin</a:t>
            </a:r>
            <a:r>
              <a:rPr lang="en-GB" dirty="0" smtClean="0"/>
              <a:t> </a:t>
            </a:r>
            <a:r>
              <a:rPr lang="en-GB" dirty="0" err="1" smtClean="0"/>
              <a:t>Oncol</a:t>
            </a:r>
            <a:r>
              <a:rPr lang="en-GB" dirty="0" smtClean="0"/>
              <a:t> 2013; 43:110-5.</a:t>
            </a:r>
            <a:endParaRPr lang="en-GB" dirty="0"/>
          </a:p>
        </p:txBody>
      </p:sp>
      <p:pic>
        <p:nvPicPr>
          <p:cNvPr id="57348" name="Picture 2" descr="E:\Мои документы\NGS_principle.jpg"/>
          <p:cNvPicPr>
            <a:picLocks noChangeAspect="1" noChangeArrowheads="1"/>
          </p:cNvPicPr>
          <p:nvPr/>
        </p:nvPicPr>
        <p:blipFill>
          <a:blip r:embed="rId2"/>
          <a:srcRect l="8337" t="6345" r="8092" b="5437"/>
          <a:stretch>
            <a:fillRect/>
          </a:stretch>
        </p:blipFill>
        <p:spPr bwMode="auto">
          <a:xfrm>
            <a:off x="1384648" y="980728"/>
            <a:ext cx="6768752" cy="54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59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19000"/>
            <a:ext cx="8916987" cy="12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 generation sequencing (NGS)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Многократные «прочтения» случайных фрагментов ДНК, затем сборка посредством </a:t>
            </a:r>
            <a:r>
              <a:rPr lang="ru-RU" dirty="0" err="1" smtClean="0">
                <a:solidFill>
                  <a:schemeClr val="bg1"/>
                </a:solidFill>
              </a:rPr>
              <a:t>биоинформатического</a:t>
            </a:r>
            <a:r>
              <a:rPr lang="ru-RU" dirty="0" smtClean="0">
                <a:solidFill>
                  <a:schemeClr val="bg1"/>
                </a:solidFill>
              </a:rPr>
              <a:t> анализа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66FF99"/>
                </a:solidFill>
              </a:rPr>
              <a:t>Возможно «прочтение» индивидуального генома  в течение нескольких дней</a:t>
            </a:r>
            <a:endParaRPr lang="en-US" dirty="0" smtClean="0">
              <a:solidFill>
                <a:srgbClr val="66FF99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Через 3-5 лет станет рутинным методом обследования новорожденных (скрининг наследственных заболеваний)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66FF99"/>
                </a:solidFill>
              </a:rPr>
              <a:t>Наиболее значимое событие в биомедицине после изобретения ПЦР в 1984 г.? </a:t>
            </a:r>
            <a:endParaRPr lang="en-US" dirty="0" smtClean="0">
              <a:solidFill>
                <a:srgbClr val="66FF99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Очень сложная методика, пока нельзя применять в рутинной клинической практике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6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FF99"/>
                </a:solidFill>
              </a:rPr>
              <a:t>Наследственные опухолевые синдромы</a:t>
            </a:r>
            <a:endParaRPr lang="en-US" dirty="0">
              <a:solidFill>
                <a:srgbClr val="66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(Фатальная) предрасположенность к </a:t>
            </a:r>
            <a:r>
              <a:rPr lang="ru-RU" u="sng" dirty="0" smtClean="0">
                <a:solidFill>
                  <a:schemeClr val="bg1"/>
                </a:solidFill>
              </a:rPr>
              <a:t>определённым</a:t>
            </a:r>
            <a:r>
              <a:rPr lang="ru-RU" dirty="0" smtClean="0">
                <a:solidFill>
                  <a:schemeClr val="bg1"/>
                </a:solidFill>
              </a:rPr>
              <a:t> разновидностям рака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Самое частое наследственное заболевание (1-2% популяции)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10% опухолей молочной железы, 20% карцином яичника, 3% новообразований толстой кишки и </a:t>
            </a:r>
            <a:r>
              <a:rPr lang="ru-RU" dirty="0" smtClean="0">
                <a:solidFill>
                  <a:schemeClr val="bg1"/>
                </a:solidFill>
              </a:rPr>
              <a:t>эндометрия, … 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52400" y="990600"/>
            <a:ext cx="9677400" cy="2133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66FF99"/>
                </a:solidFill>
                <a:effectLst/>
              </a:rPr>
              <a:t>BLM: </a:t>
            </a:r>
            <a:r>
              <a:rPr lang="ru-RU" sz="3600" smtClean="0">
                <a:solidFill>
                  <a:srgbClr val="66FF99"/>
                </a:solidFill>
                <a:effectLst/>
              </a:rPr>
              <a:t>новый ген наследственного рака молочной железы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8229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66FF99"/>
                </a:solidFill>
                <a:effectLst/>
              </a:rPr>
              <a:t>BLM Q548X</a:t>
            </a:r>
            <a:endParaRPr lang="ru-RU" dirty="0" smtClean="0">
              <a:solidFill>
                <a:srgbClr val="66FF99"/>
              </a:solidFill>
              <a:effectLst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81000" y="2098675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Bloom syndrome</a:t>
            </a:r>
          </a:p>
          <a:p>
            <a:pPr>
              <a:buFontTx/>
              <a:buNone/>
            </a:pPr>
            <a:endParaRPr lang="en-US" sz="800" dirty="0" smtClean="0">
              <a:solidFill>
                <a:schemeClr val="bg1"/>
              </a:solidFill>
              <a:effectLst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Ген репарации ДНК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>
              <a:buFontTx/>
              <a:buNone/>
            </a:pPr>
            <a:endParaRPr lang="ru-RU" sz="800" dirty="0" smtClean="0">
              <a:solidFill>
                <a:schemeClr val="bg1"/>
              </a:solidFill>
              <a:effectLst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/>
              </a:rPr>
              <a:t>Гомозиготы</a:t>
            </a:r>
            <a:r>
              <a:rPr lang="ru-RU" dirty="0" smtClean="0">
                <a:solidFill>
                  <a:schemeClr val="bg1"/>
                </a:solidFill>
                <a:effectLst/>
              </a:rPr>
              <a:t>: низкий рост, гиперчувствительность кожи к УФ, нарушения фертильности, предрасположенность к раку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>
              <a:buFontTx/>
              <a:buNone/>
            </a:pPr>
            <a:endParaRPr lang="ru-RU" sz="800" dirty="0" smtClean="0">
              <a:solidFill>
                <a:schemeClr val="bg1"/>
              </a:solidFill>
              <a:effectLst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</a:rPr>
              <a:t>Гетерозиготы: риск РМЖ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endParaRPr lang="ru-RU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27652" name="Picture 3" descr="E:\Мои документы\Bloom_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169863"/>
            <a:ext cx="20224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6858000" y="3213100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Синдром Блума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66FF99"/>
                </a:solidFill>
                <a:effectLst/>
              </a:rPr>
              <a:t>BLM Q548X</a:t>
            </a:r>
            <a:endParaRPr lang="ru-RU" dirty="0" smtClean="0">
              <a:solidFill>
                <a:srgbClr val="66FF99"/>
              </a:solidFill>
              <a:effectLst/>
            </a:endParaRPr>
          </a:p>
        </p:txBody>
      </p:sp>
      <p:sp>
        <p:nvSpPr>
          <p:cNvPr id="28675" name="Содержимое 7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“Founder”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мутация в России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Частота в популяции: 0.2-0.3%</a:t>
            </a:r>
            <a:endParaRPr lang="en-US" sz="2800" dirty="0" smtClean="0">
              <a:solidFill>
                <a:schemeClr val="bg1"/>
              </a:solidFill>
              <a:effectLst/>
            </a:endParaRP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РМЖ: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&gt;1%</a:t>
            </a: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Увеличение риска РМЖ в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~6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раз</a:t>
            </a: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Уже есть независимое подтверждение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[Thompson et al., 2012; </a:t>
            </a:r>
            <a:r>
              <a:rPr lang="en-US" sz="2800" dirty="0" err="1" smtClean="0">
                <a:solidFill>
                  <a:schemeClr val="bg1"/>
                </a:solidFill>
                <a:effectLst/>
              </a:rPr>
              <a:t>Prokofyeva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et al., 2013</a:t>
            </a:r>
            <a:r>
              <a:rPr lang="en-US" sz="2800" dirty="0" smtClean="0">
                <a:solidFill>
                  <a:schemeClr val="bg1"/>
                </a:solidFill>
              </a:rPr>
              <a:t>]</a:t>
            </a:r>
            <a:endParaRPr lang="ru-RU" sz="2800" dirty="0" smtClean="0">
              <a:solidFill>
                <a:schemeClr val="bg1"/>
              </a:solidFill>
              <a:effectLst/>
            </a:endParaRPr>
          </a:p>
        </p:txBody>
      </p:sp>
      <p:pic>
        <p:nvPicPr>
          <p:cNvPr id="28676" name="Picture 2" descr="E:\EI\MANUSCRI\EI\BLM\submission\Fig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27462"/>
            <a:ext cx="40767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FF99"/>
                </a:solidFill>
              </a:rPr>
              <a:t>Неоадъювантная терапия РМЖ 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788024" y="3861048"/>
          <a:ext cx="42839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07504" y="386104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23728" y="1124744"/>
          <a:ext cx="4680520" cy="275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66FF99"/>
                </a:solidFill>
                <a:effectLst/>
              </a:rPr>
              <a:t>«Эффект основателя» в России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Относительная генетическая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гомогенность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славянского населения России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Подтверждается исследованиями мутаций в генах наслед</a:t>
            </a:r>
            <a:r>
              <a:rPr lang="ru-RU" sz="2800" dirty="0" smtClean="0">
                <a:solidFill>
                  <a:schemeClr val="bg1"/>
                </a:solidFill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твенного РМЖ (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BRCA1, CHEK2, NBS1, BLM)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Обоснование целесообразности полноэкзомного секвенирования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 </a:t>
            </a:r>
            <a:endParaRPr lang="ru-RU" sz="280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66FF99"/>
                </a:solidFill>
                <a:effectLst/>
              </a:rPr>
              <a:t>Полноэкзомное секвенирование пациенток с билатеральным и</a:t>
            </a:r>
            <a:r>
              <a:rPr lang="en-US" sz="3600" smtClean="0">
                <a:solidFill>
                  <a:srgbClr val="66FF99"/>
                </a:solidFill>
                <a:effectLst/>
              </a:rPr>
              <a:t>/</a:t>
            </a:r>
            <a:r>
              <a:rPr lang="ru-RU" sz="3600" smtClean="0">
                <a:solidFill>
                  <a:srgbClr val="66FF99"/>
                </a:solidFill>
                <a:effectLst/>
              </a:rPr>
              <a:t>или</a:t>
            </a:r>
            <a:r>
              <a:rPr lang="en-US" sz="3600" smtClean="0">
                <a:solidFill>
                  <a:srgbClr val="66FF99"/>
                </a:solidFill>
                <a:effectLst/>
              </a:rPr>
              <a:t> </a:t>
            </a:r>
            <a:r>
              <a:rPr lang="ru-RU" sz="3600" smtClean="0">
                <a:solidFill>
                  <a:srgbClr val="66FF99"/>
                </a:solidFill>
                <a:effectLst/>
              </a:rPr>
              <a:t>наследственным РМЖ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2174875"/>
            <a:ext cx="8229600" cy="4530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Анализ всех кодирующих последовательностей генома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15-20 уникальных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белок-инактивирущих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 мутаций на геном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Преимущества анализа 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founder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-популяций: «повторяющийся» характер значимых мутаций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:\EI\SL&amp;PHOTO\Academia_Buro\ishodn\from_Boxy\rec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44538"/>
            <a:ext cx="43307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E:\EI\SL&amp;PHOTO\Academia_Buro\ishodn\from_Boxy\domi3_z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2497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152400"/>
            <a:ext cx="45196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"/>
            <a:ext cx="4419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667125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00475"/>
            <a:ext cx="3648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66800" y="3886200"/>
            <a:ext cx="289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43200" y="4114800"/>
            <a:ext cx="1447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9600" y="4267200"/>
            <a:ext cx="259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00200" y="4495800"/>
            <a:ext cx="2209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24800" y="39624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81600" y="4181475"/>
            <a:ext cx="3648075" cy="4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81600" y="4343400"/>
            <a:ext cx="3648075" cy="4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706938"/>
            <a:ext cx="27035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648200"/>
            <a:ext cx="3074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85800" y="2438400"/>
            <a:ext cx="32004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2590800"/>
            <a:ext cx="2876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Рак толстой кишки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Hereditary non-polyposis colorectal cancer (HNPCC)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2475"/>
            <a:ext cx="8229600" cy="45307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Термин: «Наследственный неполипозный рак толстой кишки»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Рак толстой кишки </a:t>
            </a:r>
            <a:r>
              <a:rPr lang="ru-RU" smtClean="0">
                <a:solidFill>
                  <a:srgbClr val="66FF99"/>
                </a:solidFill>
              </a:rPr>
              <a:t>(РТК) </a:t>
            </a:r>
            <a:r>
              <a:rPr lang="ru-RU" u="sng" smtClean="0">
                <a:solidFill>
                  <a:schemeClr val="bg1"/>
                </a:solidFill>
              </a:rPr>
              <a:t>и эндометрия </a:t>
            </a:r>
            <a:r>
              <a:rPr lang="ru-RU" smtClean="0">
                <a:solidFill>
                  <a:srgbClr val="66FF99"/>
                </a:solidFill>
              </a:rPr>
              <a:t>(РЭ) </a:t>
            </a:r>
            <a:endParaRPr lang="en-US" smtClean="0">
              <a:solidFill>
                <a:srgbClr val="66FF99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2-3% </a:t>
            </a:r>
            <a:r>
              <a:rPr lang="ru-RU" smtClean="0">
                <a:solidFill>
                  <a:schemeClr val="bg1"/>
                </a:solidFill>
              </a:rPr>
              <a:t>РТК</a:t>
            </a:r>
            <a:r>
              <a:rPr lang="en-US" smtClean="0">
                <a:solidFill>
                  <a:schemeClr val="bg1"/>
                </a:solidFill>
              </a:rPr>
              <a:t> (~15% </a:t>
            </a:r>
            <a:r>
              <a:rPr lang="ru-RU" smtClean="0">
                <a:solidFill>
                  <a:schemeClr val="bg1"/>
                </a:solidFill>
              </a:rPr>
              <a:t>РТК </a:t>
            </a:r>
            <a:r>
              <a:rPr lang="en-US" smtClean="0">
                <a:solidFill>
                  <a:schemeClr val="bg1"/>
                </a:solidFill>
              </a:rPr>
              <a:t>&lt; </a:t>
            </a:r>
            <a:r>
              <a:rPr lang="ru-RU" smtClean="0">
                <a:solidFill>
                  <a:schemeClr val="bg1"/>
                </a:solidFill>
              </a:rPr>
              <a:t>50 лет</a:t>
            </a:r>
            <a:r>
              <a:rPr lang="en-US" smtClean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2-3% </a:t>
            </a:r>
            <a:r>
              <a:rPr lang="ru-RU" smtClean="0">
                <a:solidFill>
                  <a:schemeClr val="bg1"/>
                </a:solidFill>
              </a:rPr>
              <a:t>РЭ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994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4225CD-25B2-4229-94F6-1B0FADA5EF75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sz="3400" dirty="0" smtClean="0">
                <a:solidFill>
                  <a:srgbClr val="66FF99"/>
                </a:solidFill>
              </a:rPr>
              <a:t>«Классический» механизм: инактивация оставшегося аллеля</a:t>
            </a:r>
            <a:endParaRPr lang="ru-RU" sz="3400" dirty="0" smtClean="0">
              <a:solidFill>
                <a:srgbClr val="66FF99"/>
              </a:solidFill>
              <a:effectLst/>
            </a:endParaRPr>
          </a:p>
        </p:txBody>
      </p:sp>
      <p:pic>
        <p:nvPicPr>
          <p:cNvPr id="17412" name="Picture 2" descr="E:\EI\MANUSCRI\EI\Bochkov\Figure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73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S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165350"/>
            <a:ext cx="374491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73162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00FF99"/>
                </a:solidFill>
                <a:effectLst/>
              </a:rPr>
              <a:t>Микросателлитная нестабильность</a:t>
            </a:r>
            <a:r>
              <a:rPr lang="en-US" sz="3600" b="1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/>
              </a:rPr>
            </a:br>
            <a:r>
              <a:rPr lang="en-US" sz="2400" b="1" dirty="0" smtClean="0">
                <a:solidFill>
                  <a:srgbClr val="FFFF00"/>
                </a:solidFill>
                <a:effectLst/>
              </a:rPr>
              <a:t>MSI: microsatellite instability</a:t>
            </a:r>
            <a:br>
              <a:rPr lang="en-US" sz="2400" b="1" dirty="0" smtClean="0">
                <a:solidFill>
                  <a:srgbClr val="FFFF00"/>
                </a:solidFill>
                <a:effectLst/>
              </a:rPr>
            </a:br>
            <a:r>
              <a:rPr lang="en-US" sz="2400" b="1" dirty="0" smtClean="0">
                <a:solidFill>
                  <a:srgbClr val="FFFF00"/>
                </a:solidFill>
                <a:effectLst/>
              </a:rPr>
              <a:t>MSI-H: high level microsatellite instability</a:t>
            </a:r>
            <a:br>
              <a:rPr lang="en-US" sz="2400" b="1" dirty="0" smtClean="0">
                <a:solidFill>
                  <a:srgbClr val="FFFF00"/>
                </a:solidFill>
                <a:effectLst/>
              </a:rPr>
            </a:br>
            <a:r>
              <a:rPr lang="en-US" sz="2400" b="1" dirty="0" smtClean="0">
                <a:solidFill>
                  <a:srgbClr val="FFFF00"/>
                </a:solidFill>
                <a:effectLst/>
              </a:rPr>
              <a:t>RER+: replication error phenotype</a:t>
            </a:r>
            <a:endParaRPr lang="ru-RU" sz="24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6200" y="4114800"/>
            <a:ext cx="83391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Микросателлиты</a:t>
            </a:r>
            <a:r>
              <a:rPr lang="ru-RU" sz="2400" dirty="0">
                <a:solidFill>
                  <a:schemeClr val="bg1"/>
                </a:solidFill>
              </a:rPr>
              <a:t> – повторяющиеся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ди</a:t>
            </a:r>
            <a:r>
              <a:rPr lang="ru-RU" sz="2400" dirty="0">
                <a:solidFill>
                  <a:schemeClr val="bg1"/>
                </a:solidFill>
              </a:rPr>
              <a:t>)нуклеотиды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…AAAAAAAAAAAAAAAAAAAAAAAAAAAAAAAAAAA…;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…CACACACA…; …TATATATATATA…; …GCGCGCG…)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«Система репарации неспаренных оснований ДНК»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(mismatch repair - MMR)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Дефект </a:t>
            </a:r>
            <a:r>
              <a:rPr lang="en-US" sz="2400" dirty="0">
                <a:solidFill>
                  <a:schemeClr val="bg1"/>
                </a:solidFill>
              </a:rPr>
              <a:t>mismatch repair - MMR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/>
          </a:p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6400800" y="3810000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419600" y="3276600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395536" y="155575"/>
            <a:ext cx="8742040" cy="1139825"/>
          </a:xfrm>
        </p:spPr>
        <p:txBody>
          <a:bodyPr/>
          <a:lstStyle/>
          <a:p>
            <a:r>
              <a:rPr lang="ru-RU" dirty="0" smtClean="0">
                <a:solidFill>
                  <a:srgbClr val="00FF99"/>
                </a:solidFill>
              </a:rPr>
              <a:t>Тест на микросателлитную нестабильность</a:t>
            </a:r>
            <a:endParaRPr lang="ru-RU" b="1" dirty="0" smtClean="0">
              <a:solidFill>
                <a:srgbClr val="00FF99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6242-4AB3-42D0-808F-AABFBC9579E3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27166"/>
            <a:ext cx="6821068" cy="19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107504" y="1504256"/>
            <a:ext cx="90917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n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Тактика послеоперационного лечения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n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Очень молодые пациенты (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&lt;45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лет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sz="2500" kern="0" dirty="0" smtClean="0">
                <a:solidFill>
                  <a:schemeClr val="bg1"/>
                </a:solidFill>
                <a:latin typeface="+mn-lt"/>
              </a:rPr>
              <a:t>и</a:t>
            </a:r>
            <a:r>
              <a:rPr lang="en-US" sz="2500" kern="0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ru-RU" sz="2500" kern="0" dirty="0" smtClean="0">
                <a:solidFill>
                  <a:schemeClr val="bg1"/>
                </a:solidFill>
                <a:latin typeface="+mn-lt"/>
              </a:rPr>
              <a:t>или наследственным анамнезом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HNPCC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?)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- </a:t>
            </a:r>
            <a:r>
              <a:rPr lang="en-US" sz="2500" kern="0" dirty="0" smtClean="0">
                <a:solidFill>
                  <a:schemeClr val="bg1"/>
                </a:solidFill>
                <a:latin typeface="+mn-lt"/>
              </a:rPr>
              <a:t>BRAF wt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n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Пожилые пациенты (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&gt; 75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лет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 -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часто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BRAF V600E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n"/>
              <a:tabLst/>
              <a:defRPr/>
            </a:pP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Собственные данные: частота истинной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MSI-H </a:t>
            </a:r>
            <a:r>
              <a:rPr kumimoji="0" lang="ru-R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составляет всего 1.5%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ru-RU" sz="25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из них только 0.5% приходится на наследственный РТК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323528" y="307975"/>
            <a:ext cx="8742040" cy="113982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FF99"/>
                </a:solidFill>
              </a:rPr>
              <a:t>Наследственный неполипозный РТК в России</a:t>
            </a:r>
            <a:br>
              <a:rPr lang="ru-RU" sz="2800" dirty="0" smtClean="0">
                <a:solidFill>
                  <a:srgbClr val="00FF99"/>
                </a:solidFill>
              </a:rPr>
            </a:br>
            <a:r>
              <a:rPr lang="en-US" sz="2800" dirty="0" smtClean="0">
                <a:solidFill>
                  <a:srgbClr val="00FF99"/>
                </a:solidFill>
              </a:rPr>
              <a:t>(HNPCC, Lynch syndrome)</a:t>
            </a:r>
            <a:endParaRPr lang="ru-RU" sz="2800" b="1" dirty="0" smtClean="0">
              <a:solidFill>
                <a:srgbClr val="00FF99"/>
              </a:solidFill>
              <a:effectLst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07504" y="1809056"/>
            <a:ext cx="9091736" cy="4896544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Низкая частота </a:t>
            </a:r>
            <a:r>
              <a:rPr lang="en-US" sz="2400" dirty="0" smtClean="0">
                <a:solidFill>
                  <a:schemeClr val="bg1"/>
                </a:solidFill>
              </a:rPr>
              <a:t>(&lt; 0.5%)</a:t>
            </a:r>
            <a:endParaRPr lang="ru-RU" sz="2400" dirty="0" smtClean="0">
              <a:solidFill>
                <a:schemeClr val="bg1"/>
              </a:solidFill>
              <a:effectLst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Мутации </a:t>
            </a:r>
            <a:r>
              <a:rPr lang="en-US" sz="2400" dirty="0" smtClean="0">
                <a:solidFill>
                  <a:schemeClr val="bg1"/>
                </a:solidFill>
              </a:rPr>
              <a:t>MLH1, MSH2: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 7/14 (50%) </a:t>
            </a:r>
            <a:r>
              <a:rPr lang="en-US" sz="2400" dirty="0" smtClean="0">
                <a:solidFill>
                  <a:schemeClr val="bg1"/>
                </a:solidFill>
              </a:rPr>
              <a:t>MSI-H, BRAF wt, hereditary/young-onset </a:t>
            </a:r>
            <a:r>
              <a:rPr lang="ru-RU" sz="2400" dirty="0" smtClean="0">
                <a:solidFill>
                  <a:schemeClr val="bg1"/>
                </a:solidFill>
              </a:rPr>
              <a:t>РТК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MLH1: </a:t>
            </a:r>
            <a:r>
              <a:rPr lang="ru-RU" sz="2400" dirty="0" smtClean="0">
                <a:solidFill>
                  <a:schemeClr val="bg1"/>
                </a:solidFill>
              </a:rPr>
              <a:t>p.I637LfsX6 (c.1909</a:t>
            </a:r>
            <a:r>
              <a:rPr lang="en-US" sz="2400" dirty="0" smtClean="0">
                <a:solidFill>
                  <a:schemeClr val="bg1"/>
                </a:solidFill>
              </a:rPr>
              <a:t>delA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p.R659X (c.1975 C&gt;T)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p.A681T (c.2041G&gt;A)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p.R226L (c.677G&gt;T) </a:t>
            </a:r>
            <a:r>
              <a:rPr lang="en-US" sz="2400" dirty="0" smtClean="0">
                <a:solidFill>
                  <a:schemeClr val="bg1"/>
                </a:solidFill>
              </a:rPr>
              <a:t> - 2 </a:t>
            </a:r>
            <a:r>
              <a:rPr lang="ru-RU" sz="2400" dirty="0" smtClean="0">
                <a:solidFill>
                  <a:schemeClr val="bg1"/>
                </a:solidFill>
              </a:rPr>
              <a:t>случая (</a:t>
            </a:r>
            <a:r>
              <a:rPr lang="en-US" sz="2400" dirty="0" smtClean="0">
                <a:solidFill>
                  <a:schemeClr val="bg1"/>
                </a:solidFill>
              </a:rPr>
              <a:t>“founder”?!)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MSH2: </a:t>
            </a:r>
            <a:r>
              <a:rPr lang="ru-RU" sz="2400" dirty="0" smtClean="0">
                <a:solidFill>
                  <a:schemeClr val="bg1"/>
                </a:solidFill>
              </a:rPr>
              <a:t>p.N139fsX (c.415_416delAA)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p.A636P (с.1906 G&gt;C)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p.E878fsX3 (с.2633_2634delAG)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В отличие от РМЖ, нет выраженного </a:t>
            </a:r>
            <a:r>
              <a:rPr lang="en-US" sz="2400" dirty="0" smtClean="0">
                <a:solidFill>
                  <a:schemeClr val="bg1"/>
                </a:solidFill>
              </a:rPr>
              <a:t>founder-</a:t>
            </a:r>
            <a:r>
              <a:rPr lang="ru-RU" sz="2400" dirty="0" smtClean="0">
                <a:solidFill>
                  <a:schemeClr val="bg1"/>
                </a:solidFill>
              </a:rPr>
              <a:t>эффекта</a:t>
            </a:r>
            <a:endParaRPr lang="ru-RU" sz="2400" dirty="0" smtClean="0">
              <a:solidFill>
                <a:schemeClr val="bg1"/>
              </a:solidFill>
              <a:effectLst/>
            </a:endParaRPr>
          </a:p>
          <a:p>
            <a:pPr>
              <a:spcAft>
                <a:spcPts val="600"/>
              </a:spcAft>
              <a:buNone/>
            </a:pPr>
            <a:endParaRPr lang="ru-RU" sz="2500" dirty="0" smtClean="0">
              <a:solidFill>
                <a:schemeClr val="tx2"/>
              </a:solidFill>
              <a:effectLst/>
            </a:endParaRPr>
          </a:p>
          <a:p>
            <a:pPr>
              <a:spcAft>
                <a:spcPts val="600"/>
              </a:spcAft>
              <a:buNone/>
            </a:pPr>
            <a:endParaRPr lang="ru-RU" sz="25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B6242-4AB3-42D0-808F-AABFBC9579E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Мониторинг лиц с наследственной предрасположенностью к РТК</a:t>
            </a:r>
            <a:r>
              <a:rPr lang="en-US" sz="4000" b="1" dirty="0" smtClean="0">
                <a:solidFill>
                  <a:srgbClr val="FFFF00"/>
                </a:solidFill>
              </a:rPr>
              <a:t>/</a:t>
            </a:r>
            <a:r>
              <a:rPr lang="ru-RU" sz="4000" b="1" dirty="0" smtClean="0">
                <a:solidFill>
                  <a:srgbClr val="FFFF00"/>
                </a:solidFill>
              </a:rPr>
              <a:t>РЭ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Колоноскопия 1 раз в 1-3 года с 20-25 лет</a:t>
            </a:r>
          </a:p>
          <a:p>
            <a:pPr eaLnBrk="1" hangingPunct="1">
              <a:buFontTx/>
              <a:buNone/>
            </a:pPr>
            <a:endParaRPr lang="ru-RU" sz="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Полное удаление толстой кишки при обнаружении первой опухоли</a:t>
            </a:r>
          </a:p>
          <a:p>
            <a:pPr eaLnBrk="1" hangingPunct="1">
              <a:buFontTx/>
              <a:buNone/>
            </a:pPr>
            <a:endParaRPr lang="ru-RU" sz="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УЗИ органов малого таза у женщин, с 30 лет, ежегодно </a:t>
            </a:r>
          </a:p>
          <a:p>
            <a:pPr eaLnBrk="1" hangingPunct="1">
              <a:buFontTx/>
              <a:buNone/>
            </a:pPr>
            <a:endParaRPr lang="ru-RU" sz="80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</a:rPr>
              <a:t>Аспирационная биопсия эндометрия, с 30 лет, ежегодно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Семейный </a:t>
            </a:r>
            <a:r>
              <a:rPr lang="ru-RU" sz="4000" b="1" dirty="0" err="1" smtClean="0">
                <a:solidFill>
                  <a:srgbClr val="FFFF00"/>
                </a:solidFill>
              </a:rPr>
              <a:t>аденоматозный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полипоз</a:t>
            </a:r>
            <a:r>
              <a:rPr lang="ru-RU" sz="4000" b="1" dirty="0" smtClean="0">
                <a:solidFill>
                  <a:srgbClr val="FFFF00"/>
                </a:solidFill>
              </a:rPr>
              <a:t> толстой кишки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Множественные полипы</a:t>
            </a:r>
          </a:p>
          <a:p>
            <a:pPr eaLnBrk="1" hangingPunct="1">
              <a:buFontTx/>
              <a:buNone/>
              <a:defRPr/>
            </a:pPr>
            <a:endParaRPr lang="ru-RU" sz="9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Гены </a:t>
            </a:r>
            <a:r>
              <a:rPr lang="en-US" sz="2800" dirty="0" smtClean="0">
                <a:solidFill>
                  <a:schemeClr val="bg1"/>
                </a:solidFill>
              </a:rPr>
              <a:t>APC, MYH</a:t>
            </a:r>
            <a:endParaRPr lang="ru-RU" sz="28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9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Колоноскопия с 10-15 лет </a:t>
            </a:r>
          </a:p>
          <a:p>
            <a:pPr eaLnBrk="1" hangingPunct="1">
              <a:buFontTx/>
              <a:buNone/>
              <a:defRPr/>
            </a:pPr>
            <a:endParaRPr lang="ru-RU" sz="9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Профилактическая операция (удаление толстой кишки) при появлении </a:t>
            </a:r>
            <a:r>
              <a:rPr lang="ru-RU" sz="2800" smtClean="0">
                <a:solidFill>
                  <a:schemeClr val="bg1"/>
                </a:solidFill>
              </a:rPr>
              <a:t>первых полипов</a:t>
            </a:r>
          </a:p>
          <a:p>
            <a:pPr eaLnBrk="1" hangingPunct="1">
              <a:buFontTx/>
              <a:buNone/>
              <a:defRPr/>
            </a:pPr>
            <a:endParaRPr lang="ru-RU" sz="9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800" dirty="0" err="1" smtClean="0">
                <a:solidFill>
                  <a:schemeClr val="bg1"/>
                </a:solidFill>
              </a:rPr>
              <a:t>Целекоксиб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Целебрекс</a:t>
            </a:r>
            <a:r>
              <a:rPr lang="ru-RU" sz="2800" dirty="0" smtClean="0">
                <a:solidFill>
                  <a:schemeClr val="bg1"/>
                </a:solidFill>
              </a:rPr>
              <a:t>) – ингибитор </a:t>
            </a:r>
            <a:r>
              <a:rPr lang="en-US" sz="2800" dirty="0" smtClean="0">
                <a:solidFill>
                  <a:schemeClr val="bg1"/>
                </a:solidFill>
              </a:rPr>
              <a:t>COX2 - </a:t>
            </a:r>
            <a:r>
              <a:rPr lang="ru-RU" sz="2800" dirty="0" smtClean="0">
                <a:solidFill>
                  <a:schemeClr val="bg1"/>
                </a:solidFill>
              </a:rPr>
              <a:t>снижает скорость образования полипов; но должен приниматься в высоких дозах, есть побочные эффекты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Наследственный рак щитовидной железы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Наследственный РЩЖ</a:t>
            </a:r>
          </a:p>
        </p:txBody>
      </p:sp>
      <p:sp>
        <p:nvSpPr>
          <p:cNvPr id="47107" name="Содержимое 3"/>
          <p:cNvSpPr>
            <a:spLocks noGrp="1"/>
          </p:cNvSpPr>
          <p:nvPr>
            <p:ph idx="1"/>
          </p:nvPr>
        </p:nvSpPr>
        <p:spPr>
          <a:xfrm>
            <a:off x="152400" y="1798638"/>
            <a:ext cx="9220200" cy="46021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Медуллярный</a:t>
            </a:r>
          </a:p>
          <a:p>
            <a:pPr>
              <a:buFontTx/>
              <a:buNone/>
            </a:pPr>
            <a:endParaRPr lang="ru-RU" sz="120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Онкоген </a:t>
            </a:r>
            <a:r>
              <a:rPr lang="en-US" smtClean="0">
                <a:solidFill>
                  <a:schemeClr val="bg1"/>
                </a:solidFill>
              </a:rPr>
              <a:t>RET</a:t>
            </a:r>
            <a:endParaRPr lang="ru-RU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ru-RU" sz="120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В России </a:t>
            </a:r>
            <a:r>
              <a:rPr lang="en-US" smtClean="0">
                <a:solidFill>
                  <a:schemeClr val="bg1"/>
                </a:solidFill>
              </a:rPr>
              <a:t>~500 (</a:t>
            </a:r>
            <a:r>
              <a:rPr lang="ru-RU" smtClean="0">
                <a:solidFill>
                  <a:schemeClr val="bg1"/>
                </a:solidFill>
              </a:rPr>
              <a:t>потенциальных) пациентов</a:t>
            </a:r>
          </a:p>
          <a:p>
            <a:pPr>
              <a:buFontTx/>
              <a:buNone/>
            </a:pPr>
            <a:endParaRPr lang="ru-RU" sz="1200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Профилактические операции!!!</a:t>
            </a:r>
          </a:p>
          <a:p>
            <a:pPr>
              <a:buFontTx/>
              <a:buNone/>
            </a:pPr>
            <a:endParaRPr lang="en-US" sz="1200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Vandetanib (Zactima)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8153400" cy="14478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Мутации в онкогене </a:t>
            </a:r>
            <a:r>
              <a:rPr lang="en-US" b="1" smtClean="0">
                <a:solidFill>
                  <a:srgbClr val="FFFF00"/>
                </a:solidFill>
              </a:rPr>
              <a:t>RET</a:t>
            </a:r>
            <a:endParaRPr lang="ru-RU" b="1" smtClean="0">
              <a:solidFill>
                <a:srgbClr val="FFFF00"/>
              </a:solidFill>
            </a:endParaRPr>
          </a:p>
        </p:txBody>
      </p:sp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838200" y="1371600"/>
          <a:ext cx="7772400" cy="5130800"/>
        </p:xfrm>
        <a:graphic>
          <a:graphicData uri="http://schemas.openxmlformats.org/drawingml/2006/table">
            <a:tbl>
              <a:tblPr/>
              <a:tblGrid>
                <a:gridCol w="2032000"/>
                <a:gridCol w="2235200"/>
                <a:gridCol w="35052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itchFamily="34" charset="0"/>
                        </a:rPr>
                        <a:t>Кодон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itchFamily="34" charset="0"/>
                        </a:rPr>
                        <a:t>Риск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itchFamily="34" charset="0"/>
                        </a:rPr>
                        <a:t>Возраст для профилактической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99"/>
                          </a:solidFill>
                          <a:effectLst/>
                          <a:latin typeface="Arial" pitchFamily="34" charset="0"/>
                        </a:rPr>
                        <a:t>тиреоидэктомии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6-12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609, 611, 612, 620, 630, 634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до 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768, 790, 791, 804, 891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Умеренный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5-10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447800"/>
            <a:ext cx="8612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6248400" y="5791200"/>
            <a:ext cx="2624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Wells et al., 2010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72F20-26A7-4AA5-B7F1-7FEF97421A2A}" type="slidenum">
              <a:rPr lang="ru-RU" smtClean="0">
                <a:latin typeface="Arial" pitchFamily="34" charset="0"/>
              </a:rPr>
              <a:pPr>
                <a:defRPr/>
              </a:pPr>
              <a:t>49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143000" y="319088"/>
            <a:ext cx="290195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FF99"/>
                </a:solidFill>
              </a:rPr>
              <a:t>Молекулярная генетика</a:t>
            </a:r>
            <a:endParaRPr lang="en-US" b="1" dirty="0">
              <a:solidFill>
                <a:srgbClr val="00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А.П. Соколенко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А.Г. Иевлева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Е.В. Преображенская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Н.В. Митюшкина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Е.Н. Суспицын</a:t>
            </a:r>
          </a:p>
          <a:p>
            <a:r>
              <a:rPr lang="ru-RU" b="1" dirty="0">
                <a:solidFill>
                  <a:schemeClr val="bg1"/>
                </a:solidFill>
              </a:rPr>
              <a:t>Е.Ш. Кулигина</a:t>
            </a:r>
          </a:p>
          <a:p>
            <a:r>
              <a:rPr lang="ru-RU" b="1" dirty="0">
                <a:solidFill>
                  <a:schemeClr val="bg1"/>
                </a:solidFill>
              </a:rPr>
              <a:t>Т.В. Городнова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Г.А. Янус</a:t>
            </a:r>
          </a:p>
          <a:p>
            <a:r>
              <a:rPr lang="ru-RU" b="1" dirty="0">
                <a:solidFill>
                  <a:schemeClr val="bg1"/>
                </a:solidFill>
              </a:rPr>
              <a:t>С.Н. Абышева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О.А. Зайцева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О.С. Яцук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А.В. Того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К.П. Хансон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Е.Н. Имянитов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800" b="1" dirty="0"/>
          </a:p>
          <a:p>
            <a:r>
              <a:rPr lang="ru-RU" b="1" dirty="0">
                <a:solidFill>
                  <a:srgbClr val="00FF99"/>
                </a:solidFill>
              </a:rPr>
              <a:t>Морфология</a:t>
            </a:r>
            <a:endParaRPr lang="en-US" b="1" dirty="0">
              <a:solidFill>
                <a:srgbClr val="00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А.О.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Иванцов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К.В. </a:t>
            </a:r>
            <a:r>
              <a:rPr lang="ru-RU" b="1" dirty="0" err="1">
                <a:solidFill>
                  <a:schemeClr val="bg1"/>
                </a:solidFill>
              </a:rPr>
              <a:t>Шелехова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Д.Е. </a:t>
            </a:r>
            <a:r>
              <a:rPr lang="ru-RU" b="1" dirty="0" err="1">
                <a:solidFill>
                  <a:schemeClr val="bg1"/>
                </a:solidFill>
              </a:rPr>
              <a:t>Мацко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К.М. </a:t>
            </a:r>
            <a:r>
              <a:rPr lang="ru-RU" b="1" dirty="0" err="1">
                <a:solidFill>
                  <a:schemeClr val="bg1"/>
                </a:solidFill>
              </a:rPr>
              <a:t>Пожарисский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sz="800" b="1" dirty="0"/>
          </a:p>
          <a:p>
            <a:r>
              <a:rPr lang="ru-RU" b="1" dirty="0" err="1">
                <a:solidFill>
                  <a:srgbClr val="00FF99"/>
                </a:solidFill>
              </a:rPr>
              <a:t>Колопрокто</a:t>
            </a:r>
            <a:r>
              <a:rPr lang="ru-RU" b="1" dirty="0" err="1">
                <a:solidFill>
                  <a:srgbClr val="66FF99"/>
                </a:solidFill>
              </a:rPr>
              <a:t>логия</a:t>
            </a:r>
            <a:endParaRPr lang="en-US" b="1" dirty="0">
              <a:solidFill>
                <a:srgbClr val="66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А.Н. Корнилов</a:t>
            </a:r>
            <a:endParaRPr lang="en-US" b="1" dirty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334000" y="304800"/>
            <a:ext cx="2768963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FF99"/>
                </a:solidFill>
              </a:rPr>
              <a:t>Маммология</a:t>
            </a:r>
            <a:endParaRPr lang="en-US" b="1" dirty="0">
              <a:solidFill>
                <a:srgbClr val="00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Д.А. Воскресенский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Е.М. Бит-Сава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А.А. </a:t>
            </a:r>
            <a:r>
              <a:rPr lang="ru-RU" b="1" dirty="0" smtClean="0">
                <a:solidFill>
                  <a:schemeClr val="bg1"/>
                </a:solidFill>
              </a:rPr>
              <a:t>Бессонов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Т.Ю. </a:t>
            </a:r>
            <a:r>
              <a:rPr lang="ru-RU" b="1" dirty="0" err="1" smtClean="0">
                <a:solidFill>
                  <a:schemeClr val="bg1"/>
                </a:solidFill>
              </a:rPr>
              <a:t>Семиглазова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В.Ф. Семиглазов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800" b="1" dirty="0"/>
          </a:p>
          <a:p>
            <a:r>
              <a:rPr lang="ru-RU" b="1" dirty="0">
                <a:solidFill>
                  <a:srgbClr val="00FF99"/>
                </a:solidFill>
              </a:rPr>
              <a:t>Гинекология</a:t>
            </a:r>
            <a:endParaRPr lang="en-US" b="1" dirty="0">
              <a:solidFill>
                <a:srgbClr val="00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О.С. Лобейко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Н.Ю. </a:t>
            </a:r>
            <a:r>
              <a:rPr lang="ru-RU" b="1" dirty="0" smtClean="0">
                <a:solidFill>
                  <a:schemeClr val="bg1"/>
                </a:solidFill>
              </a:rPr>
              <a:t>Крылова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Т.В. </a:t>
            </a:r>
            <a:r>
              <a:rPr lang="ru-RU" b="1" dirty="0" err="1" smtClean="0">
                <a:solidFill>
                  <a:schemeClr val="bg1"/>
                </a:solidFill>
              </a:rPr>
              <a:t>Городнова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С.Я. Максимов</a:t>
            </a:r>
          </a:p>
          <a:p>
            <a:endParaRPr lang="ru-RU" sz="800" b="1" dirty="0"/>
          </a:p>
          <a:p>
            <a:r>
              <a:rPr lang="ru-RU" b="1" dirty="0">
                <a:solidFill>
                  <a:srgbClr val="66FF99"/>
                </a:solidFill>
              </a:rPr>
              <a:t>Торакальная хирургия</a:t>
            </a:r>
          </a:p>
          <a:p>
            <a:r>
              <a:rPr lang="ru-RU" b="1" dirty="0">
                <a:solidFill>
                  <a:schemeClr val="bg1"/>
                </a:solidFill>
              </a:rPr>
              <a:t>С.А. </a:t>
            </a:r>
            <a:r>
              <a:rPr lang="ru-RU" b="1" dirty="0" err="1">
                <a:solidFill>
                  <a:schemeClr val="bg1"/>
                </a:solidFill>
              </a:rPr>
              <a:t>Раджабова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Е.В. Левченко</a:t>
            </a:r>
          </a:p>
          <a:p>
            <a:endParaRPr lang="ru-RU" sz="800" b="1" dirty="0"/>
          </a:p>
          <a:p>
            <a:r>
              <a:rPr lang="ru-RU" b="1" dirty="0">
                <a:solidFill>
                  <a:srgbClr val="00FF99"/>
                </a:solidFill>
              </a:rPr>
              <a:t>Терапия</a:t>
            </a:r>
            <a:endParaRPr lang="en-US" b="1" dirty="0">
              <a:solidFill>
                <a:srgbClr val="00FF99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С.А. Проценко</a:t>
            </a:r>
          </a:p>
          <a:p>
            <a:r>
              <a:rPr lang="ru-RU" b="1" dirty="0">
                <a:solidFill>
                  <a:schemeClr val="bg1"/>
                </a:solidFill>
              </a:rPr>
              <a:t>А.В. Новик</a:t>
            </a:r>
          </a:p>
          <a:p>
            <a:r>
              <a:rPr lang="ru-RU" b="1" dirty="0">
                <a:solidFill>
                  <a:schemeClr val="bg1"/>
                </a:solidFill>
              </a:rPr>
              <a:t>Н.М. Волков</a:t>
            </a:r>
          </a:p>
          <a:p>
            <a:r>
              <a:rPr lang="ru-RU" b="1" dirty="0">
                <a:solidFill>
                  <a:schemeClr val="bg1"/>
                </a:solidFill>
              </a:rPr>
              <a:t>Ф.В. Моисеенко</a:t>
            </a:r>
          </a:p>
          <a:p>
            <a:r>
              <a:rPr lang="ru-RU" b="1" dirty="0">
                <a:solidFill>
                  <a:schemeClr val="bg1"/>
                </a:solidFill>
              </a:rPr>
              <a:t>В.А. Чубенко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В.М. Моисеенко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66FF99"/>
                </a:solidFill>
              </a:rPr>
              <a:t>Гаплонедостаточность: эффект снижения «дозы» гена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LOH</a:t>
            </a:r>
            <a:endParaRPr lang="ru-RU" altLang="en-US" sz="2800" dirty="0" smtClean="0">
              <a:solidFill>
                <a:schemeClr val="bg1"/>
              </a:solidFill>
              <a:effectLst/>
            </a:endParaRP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CHEK2: 3/18 (17%)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BLM: 0/10 (0%)</a:t>
            </a:r>
          </a:p>
          <a:p>
            <a:r>
              <a:rPr lang="en-US" altLang="en-US" sz="2800" dirty="0" smtClean="0">
                <a:solidFill>
                  <a:schemeClr val="bg1"/>
                </a:solidFill>
                <a:effectLst/>
              </a:rPr>
              <a:t>NBS1: 1/4 (25%)</a:t>
            </a:r>
            <a:endParaRPr lang="ru-RU" alt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E919-6B71-4324-ADB5-00507A41551A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352800"/>
            <a:ext cx="82454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E:\EI\MANUSCRI\EI\2nd_allele\BCRT\submission\Fig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5063"/>
            <a:ext cx="46482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533400"/>
            <a:ext cx="9142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ru-RU" sz="4000" b="1" dirty="0" smtClean="0">
                <a:solidFill>
                  <a:srgbClr val="66FF99"/>
                </a:solidFill>
              </a:rPr>
              <a:t>Клинические характеристики наследственных опухолей</a:t>
            </a:r>
            <a:endParaRPr lang="ru-RU" sz="4000" b="1" dirty="0">
              <a:solidFill>
                <a:srgbClr val="66FF99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2560638"/>
            <a:ext cx="7578725" cy="3862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3200" b="1">
                <a:solidFill>
                  <a:schemeClr val="bg1"/>
                </a:solidFill>
              </a:rPr>
              <a:t> </a:t>
            </a:r>
            <a:r>
              <a:rPr lang="ru-RU" sz="2700" b="1">
                <a:solidFill>
                  <a:schemeClr val="bg1"/>
                </a:solidFill>
              </a:rPr>
              <a:t>НАСЛЕДСТВЕННЫЙ АНАМНЕЗ</a:t>
            </a:r>
          </a:p>
          <a:p>
            <a:pPr eaLnBrk="0" hangingPunct="0">
              <a:buFontTx/>
              <a:buChar char="-"/>
            </a:pPr>
            <a:endParaRPr lang="ru-RU" sz="800" b="1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>
                <a:solidFill>
                  <a:schemeClr val="bg1"/>
                </a:solidFill>
              </a:rPr>
              <a:t> МОЛОДОЙ ВОЗРАСТ</a:t>
            </a:r>
          </a:p>
          <a:p>
            <a:pPr eaLnBrk="0" hangingPunct="0">
              <a:buFontTx/>
              <a:buChar char="-"/>
            </a:pPr>
            <a:endParaRPr lang="ru-RU" sz="800" b="1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>
                <a:solidFill>
                  <a:schemeClr val="bg1"/>
                </a:solidFill>
              </a:rPr>
              <a:t> ПЕРВИЧНО-МНОЖЕСТВЕННЫЕ </a:t>
            </a:r>
          </a:p>
          <a:p>
            <a:pPr eaLnBrk="0" hangingPunct="0"/>
            <a:r>
              <a:rPr lang="ru-RU" sz="2700" b="1">
                <a:solidFill>
                  <a:schemeClr val="bg1"/>
                </a:solidFill>
              </a:rPr>
              <a:t>  ОПУХОЛИ</a:t>
            </a:r>
            <a:endParaRPr lang="en-US" sz="2700" b="1">
              <a:solidFill>
                <a:schemeClr val="bg1"/>
              </a:solidFill>
            </a:endParaRPr>
          </a:p>
          <a:p>
            <a:pPr eaLnBrk="0" hangingPunct="0"/>
            <a:endParaRPr lang="en-US" sz="2700" b="1">
              <a:solidFill>
                <a:schemeClr val="bg1"/>
              </a:solidFill>
            </a:endParaRPr>
          </a:p>
          <a:p>
            <a:pPr eaLnBrk="0" hangingPunct="0">
              <a:buFontTx/>
              <a:buChar char="-"/>
            </a:pPr>
            <a:r>
              <a:rPr lang="ru-RU" sz="2700" b="1">
                <a:solidFill>
                  <a:schemeClr val="bg1"/>
                </a:solidFill>
              </a:rPr>
              <a:t> Особенности гистологического строения </a:t>
            </a:r>
          </a:p>
          <a:p>
            <a:pPr eaLnBrk="0" hangingPunct="0"/>
            <a:r>
              <a:rPr lang="ru-RU" sz="2700" b="1">
                <a:solidFill>
                  <a:schemeClr val="bg1"/>
                </a:solidFill>
              </a:rPr>
              <a:t>   и молекулярного фенотипа </a:t>
            </a:r>
          </a:p>
          <a:p>
            <a:pPr eaLnBrk="0" hangingPunct="0"/>
            <a:endParaRPr lang="ru-RU" sz="800" b="1">
              <a:solidFill>
                <a:schemeClr val="bg1"/>
              </a:solidFill>
            </a:endParaRPr>
          </a:p>
          <a:p>
            <a:pPr eaLnBrk="0" hangingPunct="0"/>
            <a:endParaRPr lang="ru-RU" sz="27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9388" y="1557338"/>
          <a:ext cx="7535862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3" imgW="4676671" imgH="2590950" progId="Excel.Chart.8">
                  <p:embed/>
                </p:oleObj>
              </mc:Choice>
              <mc:Fallback>
                <p:oleObj name="Диаграмма" r:id="rId3" imgW="4676671" imgH="25909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57338"/>
                        <a:ext cx="7535862" cy="417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1550" y="4941888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   </a:t>
            </a:r>
            <a:r>
              <a:rPr lang="en-US" altLang="en-US" sz="2000" b="1">
                <a:solidFill>
                  <a:schemeClr val="bg1"/>
                </a:solidFill>
              </a:rPr>
              <a:t>14.3%   9.8%                             11.3%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95963" y="494188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2.8%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64388" y="2492375"/>
            <a:ext cx="288925" cy="2873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164388" y="2997200"/>
            <a:ext cx="288925" cy="287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698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 </a:t>
            </a:r>
            <a:r>
              <a:rPr lang="ru-RU" altLang="en-US" sz="2000" b="1">
                <a:solidFill>
                  <a:schemeClr val="bg1"/>
                </a:solidFill>
              </a:rPr>
              <a:t>билатеральный РМЖ</a:t>
            </a:r>
            <a:r>
              <a:rPr lang="en-US" altLang="en-US" sz="2000" b="1">
                <a:solidFill>
                  <a:schemeClr val="bg1"/>
                </a:solidFill>
              </a:rPr>
              <a:t>      </a:t>
            </a:r>
            <a:r>
              <a:rPr lang="ru-RU" altLang="en-US" sz="2000" b="1">
                <a:solidFill>
                  <a:schemeClr val="bg1"/>
                </a:solidFill>
              </a:rPr>
              <a:t>   </a:t>
            </a:r>
            <a:r>
              <a:rPr lang="en-US" altLang="en-US" sz="2000" b="1">
                <a:solidFill>
                  <a:schemeClr val="bg1"/>
                </a:solidFill>
              </a:rPr>
              <a:t> </a:t>
            </a:r>
            <a:r>
              <a:rPr lang="ru-RU" altLang="en-US" sz="2000" b="1">
                <a:solidFill>
                  <a:schemeClr val="bg1"/>
                </a:solidFill>
              </a:rPr>
              <a:t>монолатеральный РМЖ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96188" y="2420938"/>
            <a:ext cx="1296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negative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524750" y="2924175"/>
            <a:ext cx="161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</a:t>
            </a:r>
            <a:r>
              <a:rPr lang="en-US" altLang="en-US" sz="2000" b="1">
                <a:solidFill>
                  <a:schemeClr val="bg1"/>
                </a:solidFill>
              </a:rPr>
              <a:t>positive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820650" y="304800"/>
            <a:ext cx="7027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66FF99"/>
                </a:solidFill>
              </a:rPr>
              <a:t>BRCA1 5382insC </a:t>
            </a:r>
            <a:r>
              <a:rPr lang="ru-RU" altLang="en-US" sz="2800" b="1" dirty="0">
                <a:solidFill>
                  <a:srgbClr val="66FF99"/>
                </a:solidFill>
              </a:rPr>
              <a:t>и семейный анамнез </a:t>
            </a:r>
          </a:p>
          <a:p>
            <a:pPr algn="ctr" eaLnBrk="1" hangingPunct="1"/>
            <a:r>
              <a:rPr lang="ru-RU" altLang="en-US" sz="2800" b="1" dirty="0">
                <a:solidFill>
                  <a:srgbClr val="66FF99"/>
                </a:solidFill>
              </a:rPr>
              <a:t>(РМЖ или РЯ у матери или сестры)</a:t>
            </a:r>
          </a:p>
        </p:txBody>
      </p:sp>
    </p:spTree>
    <p:extLst>
      <p:ext uri="{BB962C8B-B14F-4D97-AF65-F5344CB8AC3E}">
        <p14:creationId xmlns:p14="http://schemas.microsoft.com/office/powerpoint/2010/main" val="1612557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288" y="1484313"/>
          <a:ext cx="7535862" cy="417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Диаграмма" r:id="rId3" imgW="4676671" imgH="2590950" progId="Excel.Chart.8">
                  <p:embed/>
                </p:oleObj>
              </mc:Choice>
              <mc:Fallback>
                <p:oleObj name="Диаграмма" r:id="rId3" imgW="4676671" imgH="25909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7535862" cy="417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21.2%</a:t>
            </a:r>
            <a:endParaRPr lang="ru-RU" altLang="en-US" sz="2000" b="1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835150" y="3500438"/>
            <a:ext cx="108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10.1%</a:t>
            </a:r>
            <a:endParaRPr lang="ru-RU" altLang="en-US" sz="2000" b="1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16463" y="4076700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6.1%</a:t>
            </a:r>
            <a:endParaRPr lang="ru-RU" altLang="en-US" sz="2000" b="1"/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580063" y="42926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4.4%</a:t>
            </a:r>
            <a:endParaRPr lang="ru-RU" altLang="en-US" sz="2000" b="1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372225" y="479742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1.6%</a:t>
            </a:r>
            <a:endParaRPr lang="ru-RU" altLang="en-US" sz="2000" b="1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7164388" y="2565400"/>
            <a:ext cx="288925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7164388" y="2997200"/>
            <a:ext cx="288925" cy="287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7164388" y="3500438"/>
            <a:ext cx="288925" cy="287337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7772400" y="249237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cs typeface="Arial" charset="0"/>
              </a:rPr>
              <a:t>&lt;/</a:t>
            </a:r>
            <a:r>
              <a:rPr lang="ru-RU" altLang="en-US" b="1">
                <a:solidFill>
                  <a:schemeClr val="bg1"/>
                </a:solidFill>
                <a:cs typeface="Arial" charset="0"/>
              </a:rPr>
              <a:t>=</a:t>
            </a:r>
            <a:r>
              <a:rPr lang="en-US" altLang="en-US" b="1">
                <a:solidFill>
                  <a:schemeClr val="bg1"/>
                </a:solidFill>
                <a:cs typeface="Arial" charset="0"/>
              </a:rPr>
              <a:t>4</a:t>
            </a:r>
            <a:r>
              <a:rPr lang="ru-RU" altLang="en-US" b="1">
                <a:solidFill>
                  <a:schemeClr val="bg1"/>
                </a:solidFill>
                <a:cs typeface="Arial" charset="0"/>
              </a:rPr>
              <a:t>0</a:t>
            </a:r>
            <a:r>
              <a:rPr lang="en-US" altLang="en-US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altLang="en-US" b="1">
                <a:solidFill>
                  <a:schemeClr val="bg1"/>
                </a:solidFill>
                <a:cs typeface="Arial" charset="0"/>
              </a:rPr>
              <a:t>лет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7685088" y="2924175"/>
            <a:ext cx="176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</a:t>
            </a:r>
            <a:r>
              <a:rPr lang="ru-RU" altLang="en-US" sz="2000" b="1"/>
              <a:t> </a:t>
            </a:r>
            <a:r>
              <a:rPr lang="en-US" altLang="en-US" b="1">
                <a:solidFill>
                  <a:schemeClr val="bg1"/>
                </a:solidFill>
              </a:rPr>
              <a:t>40-60 </a:t>
            </a:r>
            <a:r>
              <a:rPr lang="ru-RU" altLang="en-US" b="1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7772400" y="3429000"/>
            <a:ext cx="1547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cs typeface="Arial" charset="0"/>
              </a:rPr>
              <a:t>&gt;60 </a:t>
            </a:r>
            <a:r>
              <a:rPr lang="ru-RU" altLang="en-US" b="1">
                <a:solidFill>
                  <a:schemeClr val="bg1"/>
                </a:solidFill>
                <a:cs typeface="Arial" charset="0"/>
              </a:rPr>
              <a:t>лет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2916238" y="501332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0.0%</a:t>
            </a:r>
            <a:endParaRPr lang="ru-RU" altLang="en-US" sz="2000" b="1"/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539750" y="5734050"/>
            <a:ext cx="7308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 </a:t>
            </a:r>
            <a:r>
              <a:rPr lang="ru-RU" altLang="en-US" sz="2000" b="1">
                <a:solidFill>
                  <a:schemeClr val="bg1"/>
                </a:solidFill>
              </a:rPr>
              <a:t>билатеральный РМЖ</a:t>
            </a:r>
            <a:r>
              <a:rPr lang="en-US" altLang="en-US" sz="2000" b="1">
                <a:solidFill>
                  <a:schemeClr val="bg1"/>
                </a:solidFill>
              </a:rPr>
              <a:t>      </a:t>
            </a:r>
            <a:r>
              <a:rPr lang="ru-RU" altLang="en-US" sz="2000" b="1">
                <a:solidFill>
                  <a:schemeClr val="bg1"/>
                </a:solidFill>
              </a:rPr>
              <a:t>       </a:t>
            </a:r>
            <a:r>
              <a:rPr lang="en-US" altLang="en-US" sz="2000" b="1">
                <a:solidFill>
                  <a:schemeClr val="bg1"/>
                </a:solidFill>
              </a:rPr>
              <a:t> </a:t>
            </a:r>
            <a:r>
              <a:rPr lang="ru-RU" altLang="en-US" sz="2000" b="1">
                <a:solidFill>
                  <a:schemeClr val="bg1"/>
                </a:solidFill>
              </a:rPr>
              <a:t>монолатеральный РМЖ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724377" y="482025"/>
            <a:ext cx="7810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66FF99"/>
                </a:solidFill>
              </a:rPr>
              <a:t>BRCA1 5382insC </a:t>
            </a:r>
            <a:r>
              <a:rPr lang="ru-RU" altLang="en-US" sz="3200" b="1" dirty="0">
                <a:solidFill>
                  <a:srgbClr val="66FF99"/>
                </a:solidFill>
              </a:rPr>
              <a:t>и возраст пациенток</a:t>
            </a:r>
          </a:p>
        </p:txBody>
      </p:sp>
    </p:spTree>
    <p:extLst>
      <p:ext uri="{BB962C8B-B14F-4D97-AF65-F5344CB8AC3E}">
        <p14:creationId xmlns:p14="http://schemas.microsoft.com/office/powerpoint/2010/main" val="2217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921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400" b="1" dirty="0">
                <a:solidFill>
                  <a:srgbClr val="66FF99"/>
                </a:solidFill>
              </a:rPr>
              <a:t>Количество клинических признаков семейного РМЖ и вероятность обнаружения </a:t>
            </a:r>
            <a:r>
              <a:rPr lang="en-US" altLang="en-US" sz="2400" b="1" dirty="0">
                <a:solidFill>
                  <a:srgbClr val="66FF99"/>
                </a:solidFill>
              </a:rPr>
              <a:t>BRCA1 5382insC </a:t>
            </a:r>
            <a:r>
              <a:rPr lang="ru-RU" altLang="en-US" sz="2400" b="1" dirty="0">
                <a:solidFill>
                  <a:srgbClr val="66FF99"/>
                </a:solidFill>
              </a:rPr>
              <a:t>мутации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850" y="5805488"/>
            <a:ext cx="842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    </a:t>
            </a:r>
            <a:r>
              <a:rPr lang="en-US" altLang="en-US" sz="2000" b="1">
                <a:solidFill>
                  <a:schemeClr val="bg1"/>
                </a:solidFill>
              </a:rPr>
              <a:t>3 </a:t>
            </a:r>
            <a:r>
              <a:rPr lang="ru-RU" altLang="en-US" sz="2000" b="1">
                <a:solidFill>
                  <a:schemeClr val="bg1"/>
                </a:solidFill>
              </a:rPr>
              <a:t>признака</a:t>
            </a:r>
            <a:r>
              <a:rPr lang="en-US" altLang="en-US" sz="2000" b="1">
                <a:solidFill>
                  <a:schemeClr val="bg1"/>
                </a:solidFill>
              </a:rPr>
              <a:t>      2 </a:t>
            </a:r>
            <a:r>
              <a:rPr lang="ru-RU" altLang="en-US" sz="2000" b="1">
                <a:solidFill>
                  <a:schemeClr val="bg1"/>
                </a:solidFill>
              </a:rPr>
              <a:t>признака</a:t>
            </a:r>
            <a:r>
              <a:rPr lang="en-US" altLang="en-US" sz="2000" b="1">
                <a:solidFill>
                  <a:schemeClr val="bg1"/>
                </a:solidFill>
              </a:rPr>
              <a:t>      1 </a:t>
            </a:r>
            <a:r>
              <a:rPr lang="ru-RU" altLang="en-US" sz="2000" b="1">
                <a:solidFill>
                  <a:schemeClr val="bg1"/>
                </a:solidFill>
              </a:rPr>
              <a:t>признак</a:t>
            </a:r>
            <a:r>
              <a:rPr lang="en-US" altLang="en-US" sz="2000" b="1">
                <a:solidFill>
                  <a:schemeClr val="bg1"/>
                </a:solidFill>
              </a:rPr>
              <a:t>     </a:t>
            </a:r>
            <a:r>
              <a:rPr lang="ru-RU" altLang="en-US" sz="2000" b="1">
                <a:solidFill>
                  <a:schemeClr val="bg1"/>
                </a:solidFill>
              </a:rPr>
              <a:t>нет признаков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547813" y="213360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   </a:t>
            </a:r>
            <a:r>
              <a:rPr lang="en-US" altLang="en-US" sz="2400" b="1"/>
              <a:t>25.0%</a:t>
            </a:r>
            <a:r>
              <a:rPr lang="en-US" altLang="en-US" sz="2000" b="1">
                <a:solidFill>
                  <a:schemeClr val="accent2"/>
                </a:solidFill>
              </a:rPr>
              <a:t> </a:t>
            </a:r>
            <a:endParaRPr lang="ru-RU" altLang="en-US" sz="2000" b="1">
              <a:solidFill>
                <a:schemeClr val="accent2"/>
              </a:solidFill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492500" y="31416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 15.6%</a:t>
            </a:r>
            <a:endParaRPr lang="ru-RU" altLang="en-US" sz="2400" b="1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435600" y="4005263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7.6%</a:t>
            </a:r>
            <a:endParaRPr lang="ru-RU" altLang="en-US" sz="2400" b="1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50825" y="1700213"/>
          <a:ext cx="7924800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иаграмма" r:id="rId3" imgW="3600450" imgH="1857375" progId="Excel.Chart.8">
                  <p:embed/>
                </p:oleObj>
              </mc:Choice>
              <mc:Fallback>
                <p:oleObj name="Диаграмма" r:id="rId3" imgW="3600450" imgH="18573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7924800" cy="408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25.0%</a:t>
            </a:r>
            <a:endParaRPr lang="ru-RU" altLang="en-US" sz="2400" b="1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16238" y="28527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15.6%</a:t>
            </a:r>
            <a:endParaRPr lang="ru-RU" altLang="en-US" sz="2400" b="1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643438" y="3789363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7.6%</a:t>
            </a:r>
            <a:endParaRPr lang="ru-RU" altLang="en-US" sz="2400" b="1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227763" y="43656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2.6%</a:t>
            </a:r>
            <a:endParaRPr lang="ru-RU" altLang="en-US" sz="2400" b="1"/>
          </a:p>
        </p:txBody>
      </p:sp>
    </p:spTree>
    <p:extLst>
      <p:ext uri="{BB962C8B-B14F-4D97-AF65-F5344CB8AC3E}">
        <p14:creationId xmlns:p14="http://schemas.microsoft.com/office/powerpoint/2010/main" val="3178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lobe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Globe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1365</Words>
  <Application>Microsoft Office PowerPoint</Application>
  <PresentationFormat>On-screen Show (4:3)</PresentationFormat>
  <Paragraphs>297</Paragraphs>
  <Slides>49</Slides>
  <Notes>1</Notes>
  <HiddenSlides>20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Оформление по умолчанию</vt:lpstr>
      <vt:lpstr>Диаграмма</vt:lpstr>
      <vt:lpstr>CorelDRAW 12.0 Graphic</vt:lpstr>
      <vt:lpstr>Наследственные опухолевые синдромы</vt:lpstr>
      <vt:lpstr>Наследственные опухолевые синдромы</vt:lpstr>
      <vt:lpstr>Наследственные опухолевые синдромы</vt:lpstr>
      <vt:lpstr>«Классический» механизм: инактивация оставшегося аллеля</vt:lpstr>
      <vt:lpstr>Гаплонедостаточность: эффект снижения «дозы» гена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Риск у носителей мутаций</vt:lpstr>
      <vt:lpstr>GPRC5A c.183delG [p.Arg61fs]: модификатор пенетрантности BRCA1  </vt:lpstr>
      <vt:lpstr>Координированная экспрессия GPRC5A и BRCA1 </vt:lpstr>
      <vt:lpstr>PowerPoint Presentation</vt:lpstr>
      <vt:lpstr>PowerPoint Presentation</vt:lpstr>
      <vt:lpstr>PowerPoint Presentation</vt:lpstr>
      <vt:lpstr>BRCA1-ассоциированные опухоли</vt:lpstr>
      <vt:lpstr>BRCA1+ АТ-резистентный РМЖ: уникальная чувствительность к цисплатину!</vt:lpstr>
      <vt:lpstr>PowerPoint Presentation</vt:lpstr>
      <vt:lpstr>Риск у родственников</vt:lpstr>
      <vt:lpstr>PowerPoint Presentation</vt:lpstr>
      <vt:lpstr>Риск у родственников</vt:lpstr>
      <vt:lpstr>Этнические аспекты: BRCA1 5382insC</vt:lpstr>
      <vt:lpstr>BRCA1 5382insC</vt:lpstr>
      <vt:lpstr>1 мутация vs. полный BRCA1/BRCA2 тест</vt:lpstr>
      <vt:lpstr>Этические аспекты</vt:lpstr>
      <vt:lpstr>PowerPoint Presentation</vt:lpstr>
      <vt:lpstr>Секвенирование нового поколения </vt:lpstr>
      <vt:lpstr>Next generation sequencing (NGS) </vt:lpstr>
      <vt:lpstr>BLM: новый ген наследственного рака молочной железы</vt:lpstr>
      <vt:lpstr>   BLM Q548X</vt:lpstr>
      <vt:lpstr>BLM Q548X</vt:lpstr>
      <vt:lpstr>Неоадъювантная терапия РМЖ </vt:lpstr>
      <vt:lpstr>«Эффект основателя» в России</vt:lpstr>
      <vt:lpstr>Полноэкзомное секвенирование пациенток с билатеральным и/или наследственным РМЖ</vt:lpstr>
      <vt:lpstr>PowerPoint Presentation</vt:lpstr>
      <vt:lpstr>PowerPoint Presentation</vt:lpstr>
      <vt:lpstr>Рак толстой кишки</vt:lpstr>
      <vt:lpstr>Hereditary non-polyposis colorectal cancer (HNPCC)</vt:lpstr>
      <vt:lpstr>Микросателлитная нестабильность MSI: microsatellite instability MSI-H: high level microsatellite instability RER+: replication error phenotype</vt:lpstr>
      <vt:lpstr>Тест на микросателлитную нестабильность</vt:lpstr>
      <vt:lpstr>Наследственный неполипозный РТК в России (HNPCC, Lynch syndrome)</vt:lpstr>
      <vt:lpstr>Мониторинг лиц с наследственной предрасположенностью к РТК/РЭ</vt:lpstr>
      <vt:lpstr>Семейный аденоматозный полипоз толстой кишки</vt:lpstr>
      <vt:lpstr>Наследственный рак щитовидной железы</vt:lpstr>
      <vt:lpstr>Наследственный РЩЖ</vt:lpstr>
      <vt:lpstr>Мутации в онкогене RET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Evgeny Imyanitov</cp:lastModifiedBy>
  <cp:revision>64</cp:revision>
  <cp:lastPrinted>1601-01-01T00:00:00Z</cp:lastPrinted>
  <dcterms:created xsi:type="dcterms:W3CDTF">1601-01-01T00:00:00Z</dcterms:created>
  <dcterms:modified xsi:type="dcterms:W3CDTF">2014-10-02T22:54:27Z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